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90" r:id="rId4"/>
  </p:sldMasterIdLst>
  <p:notesMasterIdLst>
    <p:notesMasterId r:id="rId50"/>
  </p:notesMasterIdLst>
  <p:sldIdLst>
    <p:sldId id="362" r:id="rId5"/>
    <p:sldId id="347" r:id="rId6"/>
    <p:sldId id="364" r:id="rId7"/>
    <p:sldId id="365" r:id="rId8"/>
    <p:sldId id="363" r:id="rId9"/>
    <p:sldId id="366" r:id="rId10"/>
    <p:sldId id="367" r:id="rId11"/>
    <p:sldId id="368" r:id="rId12"/>
    <p:sldId id="369" r:id="rId13"/>
    <p:sldId id="370" r:id="rId14"/>
    <p:sldId id="371" r:id="rId15"/>
    <p:sldId id="372" r:id="rId16"/>
    <p:sldId id="373" r:id="rId17"/>
    <p:sldId id="374" r:id="rId18"/>
    <p:sldId id="375" r:id="rId19"/>
    <p:sldId id="376" r:id="rId20"/>
    <p:sldId id="377" r:id="rId21"/>
    <p:sldId id="378" r:id="rId22"/>
    <p:sldId id="379" r:id="rId23"/>
    <p:sldId id="380" r:id="rId24"/>
    <p:sldId id="381" r:id="rId25"/>
    <p:sldId id="382" r:id="rId26"/>
    <p:sldId id="383" r:id="rId27"/>
    <p:sldId id="404" r:id="rId28"/>
    <p:sldId id="384" r:id="rId29"/>
    <p:sldId id="385" r:id="rId30"/>
    <p:sldId id="386" r:id="rId31"/>
    <p:sldId id="387" r:id="rId32"/>
    <p:sldId id="388" r:id="rId33"/>
    <p:sldId id="389" r:id="rId34"/>
    <p:sldId id="390" r:id="rId35"/>
    <p:sldId id="391" r:id="rId36"/>
    <p:sldId id="392" r:id="rId37"/>
    <p:sldId id="393" r:id="rId38"/>
    <p:sldId id="394" r:id="rId39"/>
    <p:sldId id="395" r:id="rId40"/>
    <p:sldId id="396" r:id="rId41"/>
    <p:sldId id="397" r:id="rId42"/>
    <p:sldId id="398" r:id="rId43"/>
    <p:sldId id="399" r:id="rId44"/>
    <p:sldId id="400" r:id="rId45"/>
    <p:sldId id="401" r:id="rId46"/>
    <p:sldId id="402" r:id="rId47"/>
    <p:sldId id="403" r:id="rId48"/>
    <p:sldId id="4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2" d="100"/>
          <a:sy n="72" d="100"/>
        </p:scale>
        <p:origin x="660" y="78"/>
      </p:cViewPr>
      <p:guideLst>
        <p:guide orient="horz" pos="2478"/>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4/11/2024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dirty="0"/>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90C146F8-785E-4357-89E6-5E2DAB1904A7}"/>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id="{FA8684E8-EFC5-4377-9100-E2ABBB9E5E71}"/>
              </a:ext>
            </a:extLst>
          </p:cNvPr>
          <p:cNvSpPr>
            <a:spLocks noGrp="1"/>
          </p:cNvSpPr>
          <p:nvPr>
            <p:ph type="pic" sz="quarter" idx="11" hasCustomPrompt="1"/>
          </p:nvPr>
        </p:nvSpPr>
        <p:spPr>
          <a:xfrm>
            <a:off x="0" y="1713554"/>
            <a:ext cx="12192000" cy="324036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44528347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878F75C-38C4-446A-B23A-06334235612F}"/>
              </a:ext>
            </a:extLst>
          </p:cNvPr>
          <p:cNvSpPr>
            <a:spLocks noGrp="1"/>
          </p:cNvSpPr>
          <p:nvPr>
            <p:ph type="pic" idx="11" hasCustomPrompt="1"/>
          </p:nvPr>
        </p:nvSpPr>
        <p:spPr>
          <a:xfrm>
            <a:off x="646094" y="1"/>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4C0D4A67-1414-47F5-B5C1-3185747F7D5F}"/>
              </a:ext>
            </a:extLst>
          </p:cNvPr>
          <p:cNvSpPr>
            <a:spLocks noGrp="1"/>
          </p:cNvSpPr>
          <p:nvPr>
            <p:ph type="pic" idx="12" hasCustomPrompt="1"/>
          </p:nvPr>
        </p:nvSpPr>
        <p:spPr>
          <a:xfrm>
            <a:off x="646094" y="5208103"/>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91883796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AD577DF-DF85-454F-BDBF-23209987934F}"/>
              </a:ext>
            </a:extLst>
          </p:cNvPr>
          <p:cNvGrpSpPr/>
          <p:nvPr userDrawn="1"/>
        </p:nvGrpSpPr>
        <p:grpSpPr>
          <a:xfrm>
            <a:off x="772528" y="2049261"/>
            <a:ext cx="2249349" cy="3954238"/>
            <a:chOff x="4871870" y="1763729"/>
            <a:chExt cx="2448272" cy="4303935"/>
          </a:xfrm>
        </p:grpSpPr>
        <p:grpSp>
          <p:nvGrpSpPr>
            <p:cNvPr id="3" name="Group 3">
              <a:extLst>
                <a:ext uri="{FF2B5EF4-FFF2-40B4-BE49-F238E27FC236}">
                  <a16:creationId xmlns:a16="http://schemas.microsoft.com/office/drawing/2014/main" id="{977273B1-644C-4645-AABB-179031C21461}"/>
                </a:ext>
              </a:extLst>
            </p:cNvPr>
            <p:cNvGrpSpPr/>
            <p:nvPr/>
          </p:nvGrpSpPr>
          <p:grpSpPr>
            <a:xfrm>
              <a:off x="4871870" y="1763729"/>
              <a:ext cx="2448272" cy="4303935"/>
              <a:chOff x="445712" y="1449040"/>
              <a:chExt cx="2113018" cy="3924176"/>
            </a:xfrm>
          </p:grpSpPr>
          <p:sp>
            <p:nvSpPr>
              <p:cNvPr id="5" name="Rounded Rectangle 4">
                <a:extLst>
                  <a:ext uri="{FF2B5EF4-FFF2-40B4-BE49-F238E27FC236}">
                    <a16:creationId xmlns:a16="http://schemas.microsoft.com/office/drawing/2014/main" id="{30E56E3F-48AE-47B3-8C2E-9FD14A7E4A3D}"/>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6" name="Rectangle 5">
                <a:extLst>
                  <a:ext uri="{FF2B5EF4-FFF2-40B4-BE49-F238E27FC236}">
                    <a16:creationId xmlns:a16="http://schemas.microsoft.com/office/drawing/2014/main" id="{B1915F00-E4FB-4F04-A92B-517AC284A98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7" name="Group 6">
                <a:extLst>
                  <a:ext uri="{FF2B5EF4-FFF2-40B4-BE49-F238E27FC236}">
                    <a16:creationId xmlns:a16="http://schemas.microsoft.com/office/drawing/2014/main" id="{903D2C95-E196-4FAC-AD62-42DEA2377A73}"/>
                  </a:ext>
                </a:extLst>
              </p:cNvPr>
              <p:cNvGrpSpPr/>
              <p:nvPr userDrawn="1"/>
            </p:nvGrpSpPr>
            <p:grpSpPr>
              <a:xfrm>
                <a:off x="1407705" y="5045834"/>
                <a:ext cx="211967" cy="211967"/>
                <a:chOff x="1549420" y="5712364"/>
                <a:chExt cx="312583" cy="312583"/>
              </a:xfrm>
            </p:grpSpPr>
            <p:sp>
              <p:nvSpPr>
                <p:cNvPr id="8" name="Oval 7">
                  <a:extLst>
                    <a:ext uri="{FF2B5EF4-FFF2-40B4-BE49-F238E27FC236}">
                      <a16:creationId xmlns:a16="http://schemas.microsoft.com/office/drawing/2014/main" id="{8974296E-583C-48DF-91A2-8FFA857C7DED}"/>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a:extLst>
                    <a:ext uri="{FF2B5EF4-FFF2-40B4-BE49-F238E27FC236}">
                      <a16:creationId xmlns:a16="http://schemas.microsoft.com/office/drawing/2014/main" id="{024CA893-4AE4-49A1-8B5D-CD95875B6DAC}"/>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4" name="Picture Placeholder 2">
              <a:extLst>
                <a:ext uri="{FF2B5EF4-FFF2-40B4-BE49-F238E27FC236}">
                  <a16:creationId xmlns:a16="http://schemas.microsoft.com/office/drawing/2014/main" id="{3BB5BB93-F976-4215-A6F1-B0D5EFCEF701}"/>
                </a:ext>
              </a:extLst>
            </p:cNvPr>
            <p:cNvSpPr txBox="1">
              <a:spLocks/>
            </p:cNvSpPr>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dirty="0"/>
                <a:t>Your Picture Here</a:t>
              </a:r>
              <a:endParaRPr lang="ko-KR" altLang="en-US" dirty="0"/>
            </a:p>
          </p:txBody>
        </p:sp>
      </p:grpSp>
      <p:sp>
        <p:nvSpPr>
          <p:cNvPr id="10" name="그림 개체 틀 2">
            <a:extLst>
              <a:ext uri="{FF2B5EF4-FFF2-40B4-BE49-F238E27FC236}">
                <a16:creationId xmlns:a16="http://schemas.microsoft.com/office/drawing/2014/main" id="{3AB80860-A297-4DAD-AAE7-38F186BA6701}"/>
              </a:ext>
            </a:extLst>
          </p:cNvPr>
          <p:cNvSpPr>
            <a:spLocks noGrp="1"/>
          </p:cNvSpPr>
          <p:nvPr>
            <p:ph type="pic" sz="quarter" idx="10" hasCustomPrompt="1"/>
          </p:nvPr>
        </p:nvSpPr>
        <p:spPr>
          <a:xfrm>
            <a:off x="5591176" y="1"/>
            <a:ext cx="6605602" cy="6866390"/>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11" name="그림 개체 틀 2">
            <a:extLst>
              <a:ext uri="{FF2B5EF4-FFF2-40B4-BE49-F238E27FC236}">
                <a16:creationId xmlns:a16="http://schemas.microsoft.com/office/drawing/2014/main" id="{5F01346D-41B4-4635-A65B-D14C19699D24}"/>
              </a:ext>
            </a:extLst>
          </p:cNvPr>
          <p:cNvSpPr>
            <a:spLocks noGrp="1"/>
          </p:cNvSpPr>
          <p:nvPr>
            <p:ph type="pic" sz="quarter" idx="14" hasCustomPrompt="1"/>
          </p:nvPr>
        </p:nvSpPr>
        <p:spPr>
          <a:xfrm>
            <a:off x="942863" y="2412995"/>
            <a:ext cx="1918562" cy="318560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5097400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CF88C7B-B8EA-43A6-8678-AF268289A155}"/>
              </a:ext>
            </a:extLst>
          </p:cNvPr>
          <p:cNvSpPr>
            <a:spLocks noGrp="1"/>
          </p:cNvSpPr>
          <p:nvPr>
            <p:ph type="pic" sz="quarter" idx="11" hasCustomPrompt="1"/>
          </p:nvPr>
        </p:nvSpPr>
        <p:spPr>
          <a:xfrm>
            <a:off x="0" y="0"/>
            <a:ext cx="12192000" cy="324036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7202879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7120776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7374255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7290283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6905913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8787325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2043601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9649744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566928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5422000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1222818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3177532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004015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961485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517978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5253578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4435780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19500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9">
            <a:extLst>
              <a:ext uri="{FF2B5EF4-FFF2-40B4-BE49-F238E27FC236}">
                <a16:creationId xmlns:a16="http://schemas.microsoft.com/office/drawing/2014/main" id="{06E47833-EA54-4B75-BE6B-4C9356A97732}"/>
              </a:ext>
            </a:extLst>
          </p:cNvPr>
          <p:cNvSpPr>
            <a:spLocks noGrp="1"/>
          </p:cNvSpPr>
          <p:nvPr>
            <p:ph type="pic" sz="quarter" idx="11" hasCustomPrompt="1"/>
          </p:nvPr>
        </p:nvSpPr>
        <p:spPr>
          <a:xfrm>
            <a:off x="7489153" y="830338"/>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5" name="Picture Placeholder 9">
            <a:extLst>
              <a:ext uri="{FF2B5EF4-FFF2-40B4-BE49-F238E27FC236}">
                <a16:creationId xmlns:a16="http://schemas.microsoft.com/office/drawing/2014/main" id="{BFAA4E01-2BD5-4B03-88A7-337F27D418F3}"/>
              </a:ext>
            </a:extLst>
          </p:cNvPr>
          <p:cNvSpPr>
            <a:spLocks noGrp="1"/>
          </p:cNvSpPr>
          <p:nvPr>
            <p:ph type="pic" sz="quarter" idx="12" hasCustomPrompt="1"/>
          </p:nvPr>
        </p:nvSpPr>
        <p:spPr>
          <a:xfrm>
            <a:off x="5303513" y="830338"/>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6" name="Picture Placeholder 9">
            <a:extLst>
              <a:ext uri="{FF2B5EF4-FFF2-40B4-BE49-F238E27FC236}">
                <a16:creationId xmlns:a16="http://schemas.microsoft.com/office/drawing/2014/main" id="{73E4E795-5EEE-4740-A183-83C37E7CE5B8}"/>
              </a:ext>
            </a:extLst>
          </p:cNvPr>
          <p:cNvSpPr>
            <a:spLocks noGrp="1"/>
          </p:cNvSpPr>
          <p:nvPr>
            <p:ph type="pic" sz="quarter" idx="13" hasCustomPrompt="1"/>
          </p:nvPr>
        </p:nvSpPr>
        <p:spPr>
          <a:xfrm>
            <a:off x="3117873" y="830337"/>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9" name="Picture Placeholder 9">
            <a:extLst>
              <a:ext uri="{FF2B5EF4-FFF2-40B4-BE49-F238E27FC236}">
                <a16:creationId xmlns:a16="http://schemas.microsoft.com/office/drawing/2014/main" id="{7B740AC6-8F21-4A94-839D-C0FFBF79FA28}"/>
              </a:ext>
            </a:extLst>
          </p:cNvPr>
          <p:cNvSpPr>
            <a:spLocks noGrp="1"/>
          </p:cNvSpPr>
          <p:nvPr>
            <p:ph type="pic" sz="quarter" idx="14" hasCustomPrompt="1"/>
          </p:nvPr>
        </p:nvSpPr>
        <p:spPr>
          <a:xfrm>
            <a:off x="932233" y="830336"/>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76866419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5990891-A407-4083-90D9-EDB81A1D2836}"/>
              </a:ext>
            </a:extLst>
          </p:cNvPr>
          <p:cNvSpPr>
            <a:spLocks noGrp="1"/>
          </p:cNvSpPr>
          <p:nvPr>
            <p:ph type="pic" idx="10" hasCustomPrompt="1"/>
          </p:nvPr>
        </p:nvSpPr>
        <p:spPr>
          <a:xfrm>
            <a:off x="687337" y="1254229"/>
            <a:ext cx="11504663" cy="2995555"/>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052B485F-EA15-4698-9895-28C209313AFC}"/>
              </a:ext>
            </a:extLst>
          </p:cNvPr>
          <p:cNvSpPr/>
          <p:nvPr userDrawn="1"/>
        </p:nvSpPr>
        <p:spPr>
          <a:xfrm>
            <a:off x="1" y="2060849"/>
            <a:ext cx="4190267" cy="17285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3" name="Rectangle 16">
            <a:extLst>
              <a:ext uri="{FF2B5EF4-FFF2-40B4-BE49-F238E27FC236}">
                <a16:creationId xmlns:a16="http://schemas.microsoft.com/office/drawing/2014/main" id="{CC4FB6C6-B749-4587-B3B4-09BD00EBAAF6}"/>
              </a:ext>
            </a:extLst>
          </p:cNvPr>
          <p:cNvSpPr/>
          <p:nvPr userDrawn="1"/>
        </p:nvSpPr>
        <p:spPr>
          <a:xfrm>
            <a:off x="7769438" y="3261741"/>
            <a:ext cx="4422562" cy="172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4" name="Graphic 14">
            <a:extLst>
              <a:ext uri="{FF2B5EF4-FFF2-40B4-BE49-F238E27FC236}">
                <a16:creationId xmlns:a16="http://schemas.microsoft.com/office/drawing/2014/main" id="{ED2B33C8-78A4-4ABB-938C-C8B4EF619B0B}"/>
              </a:ext>
            </a:extLst>
          </p:cNvPr>
          <p:cNvGrpSpPr/>
          <p:nvPr userDrawn="1"/>
        </p:nvGrpSpPr>
        <p:grpSpPr>
          <a:xfrm>
            <a:off x="4057675" y="1772818"/>
            <a:ext cx="3867113" cy="3041550"/>
            <a:chOff x="2444748" y="555044"/>
            <a:chExt cx="7282046" cy="5727455"/>
          </a:xfrm>
        </p:grpSpPr>
        <p:sp>
          <p:nvSpPr>
            <p:cNvPr id="5" name="Freeform: Shape 5">
              <a:extLst>
                <a:ext uri="{FF2B5EF4-FFF2-40B4-BE49-F238E27FC236}">
                  <a16:creationId xmlns:a16="http://schemas.microsoft.com/office/drawing/2014/main" id="{DEC648F6-8D3C-49A7-9CD4-F134D31A0B76}"/>
                </a:ext>
              </a:extLst>
            </p:cNvPr>
            <p:cNvSpPr/>
            <p:nvPr/>
          </p:nvSpPr>
          <p:spPr>
            <a:xfrm>
              <a:off x="4964692"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6" name="Freeform: Shape 6">
              <a:extLst>
                <a:ext uri="{FF2B5EF4-FFF2-40B4-BE49-F238E27FC236}">
                  <a16:creationId xmlns:a16="http://schemas.microsoft.com/office/drawing/2014/main" id="{657002FD-B659-4676-A5F3-CD98885D52FE}"/>
                </a:ext>
              </a:extLst>
            </p:cNvPr>
            <p:cNvSpPr/>
            <p:nvPr/>
          </p:nvSpPr>
          <p:spPr>
            <a:xfrm>
              <a:off x="2444748" y="555044"/>
              <a:ext cx="7282046"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7">
              <a:extLst>
                <a:ext uri="{FF2B5EF4-FFF2-40B4-BE49-F238E27FC236}">
                  <a16:creationId xmlns:a16="http://schemas.microsoft.com/office/drawing/2014/main" id="{9F59F015-3FBC-4C5E-83BB-CDEF4CC3D12A}"/>
                </a:ext>
              </a:extLst>
            </p:cNvPr>
            <p:cNvSpPr/>
            <p:nvPr/>
          </p:nvSpPr>
          <p:spPr>
            <a:xfrm>
              <a:off x="8706598" y="5435656"/>
              <a:ext cx="490924"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8" name="Freeform: Shape 8">
              <a:extLst>
                <a:ext uri="{FF2B5EF4-FFF2-40B4-BE49-F238E27FC236}">
                  <a16:creationId xmlns:a16="http://schemas.microsoft.com/office/drawing/2014/main" id="{6F0F37F5-F7D4-4A15-B23E-F44504BFE495}"/>
                </a:ext>
              </a:extLst>
            </p:cNvPr>
            <p:cNvSpPr/>
            <p:nvPr/>
          </p:nvSpPr>
          <p:spPr>
            <a:xfrm>
              <a:off x="2481568" y="595956"/>
              <a:ext cx="7200227"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9">
              <a:extLst>
                <a:ext uri="{FF2B5EF4-FFF2-40B4-BE49-F238E27FC236}">
                  <a16:creationId xmlns:a16="http://schemas.microsoft.com/office/drawing/2014/main" id="{C717899C-A9F8-4538-B189-1D93A0ADE242}"/>
                </a:ext>
              </a:extLst>
            </p:cNvPr>
            <p:cNvSpPr/>
            <p:nvPr/>
          </p:nvSpPr>
          <p:spPr>
            <a:xfrm>
              <a:off x="4968920"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10">
              <a:extLst>
                <a:ext uri="{FF2B5EF4-FFF2-40B4-BE49-F238E27FC236}">
                  <a16:creationId xmlns:a16="http://schemas.microsoft.com/office/drawing/2014/main" id="{AF681879-E332-4667-A3DD-D285370C6011}"/>
                </a:ext>
              </a:extLst>
            </p:cNvPr>
            <p:cNvSpPr/>
            <p:nvPr/>
          </p:nvSpPr>
          <p:spPr>
            <a:xfrm>
              <a:off x="2481568" y="4903820"/>
              <a:ext cx="7200227"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1" name="Freeform: Shape 11">
              <a:extLst>
                <a:ext uri="{FF2B5EF4-FFF2-40B4-BE49-F238E27FC236}">
                  <a16:creationId xmlns:a16="http://schemas.microsoft.com/office/drawing/2014/main" id="{D975E02C-E219-40F8-B258-7BB8FDEB2479}"/>
                </a:ext>
              </a:extLst>
            </p:cNvPr>
            <p:cNvSpPr/>
            <p:nvPr/>
          </p:nvSpPr>
          <p:spPr>
            <a:xfrm>
              <a:off x="2747714" y="910966"/>
              <a:ext cx="6676114"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2" name="Freeform: Shape 12">
              <a:extLst>
                <a:ext uri="{FF2B5EF4-FFF2-40B4-BE49-F238E27FC236}">
                  <a16:creationId xmlns:a16="http://schemas.microsoft.com/office/drawing/2014/main" id="{258962D9-524F-42E6-AA6E-C9B50F490963}"/>
                </a:ext>
              </a:extLst>
            </p:cNvPr>
            <p:cNvSpPr/>
            <p:nvPr/>
          </p:nvSpPr>
          <p:spPr>
            <a:xfrm>
              <a:off x="5654591" y="939517"/>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 name="그림 개체 틀 2">
            <a:extLst>
              <a:ext uri="{FF2B5EF4-FFF2-40B4-BE49-F238E27FC236}">
                <a16:creationId xmlns:a16="http://schemas.microsoft.com/office/drawing/2014/main" id="{D60EF0F3-CB71-4497-9834-6FEE9CF6934E}"/>
              </a:ext>
            </a:extLst>
          </p:cNvPr>
          <p:cNvSpPr>
            <a:spLocks noGrp="1"/>
          </p:cNvSpPr>
          <p:nvPr>
            <p:ph type="pic" sz="quarter" idx="43" hasCustomPrompt="1"/>
          </p:nvPr>
        </p:nvSpPr>
        <p:spPr>
          <a:xfrm>
            <a:off x="4203257" y="1895562"/>
            <a:ext cx="3599245" cy="2121485"/>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
        <p:nvSpPr>
          <p:cNvPr id="14" name="그림 개체 틀 2">
            <a:extLst>
              <a:ext uri="{FF2B5EF4-FFF2-40B4-BE49-F238E27FC236}">
                <a16:creationId xmlns:a16="http://schemas.microsoft.com/office/drawing/2014/main" id="{A24ADF49-0093-4BF3-A045-0F3461FBDF88}"/>
              </a:ext>
            </a:extLst>
          </p:cNvPr>
          <p:cNvSpPr>
            <a:spLocks noGrp="1"/>
          </p:cNvSpPr>
          <p:nvPr>
            <p:ph type="pic" sz="quarter" idx="42" hasCustomPrompt="1"/>
          </p:nvPr>
        </p:nvSpPr>
        <p:spPr>
          <a:xfrm>
            <a:off x="7114449" y="3260426"/>
            <a:ext cx="1045514" cy="172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5" name="Text Placeholder 9">
            <a:extLst>
              <a:ext uri="{FF2B5EF4-FFF2-40B4-BE49-F238E27FC236}">
                <a16:creationId xmlns:a16="http://schemas.microsoft.com/office/drawing/2014/main" id="{3A154447-C4FE-4332-8D76-49A02E250B3A}"/>
              </a:ext>
            </a:extLst>
          </p:cNvPr>
          <p:cNvSpPr>
            <a:spLocks noGrp="1"/>
          </p:cNvSpPr>
          <p:nvPr>
            <p:ph type="body" sz="quarter" idx="10" hasCustomPrompt="1"/>
          </p:nvPr>
        </p:nvSpPr>
        <p:spPr>
          <a:xfrm>
            <a:off x="323529" y="313630"/>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hyperlink" Target="https://pixabay.com/en/cricket-stumps-bails-pitch-sport-753940/" TargetMode="Externa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hyperlink" Target="https://pixabay.com/en/cricket-stumps-bails-pitch-sport-753940/" TargetMode="Externa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21.xml"/><Relationship Id="rId4" Type="http://schemas.openxmlformats.org/officeDocument/2006/relationships/hyperlink" Target="https://pixabay.com/en/cricket-stumps-bails-pitch-sport-753940/"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hyperlink" Target="https://pixabay.com/en/cricket-stumps-bails-pitch-sport-753940/" TargetMode="Externa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jp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alphaModFix amt="55000"/>
            <a:lum/>
            <a:extLst>
              <a:ext uri="{837473B0-CC2E-450A-ABE3-18F120FF3D39}">
                <a1611:picAttrSrcUrl xmlns:a1611="http://schemas.microsoft.com/office/drawing/2016/11/main" r:id="rId5"/>
              </a:ext>
            </a:extLst>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alphaModFix amt="55000"/>
            <a:lum/>
            <a:extLst>
              <a:ext uri="{837473B0-CC2E-450A-ABE3-18F120FF3D39}">
                <a1611:picAttrSrcUrl xmlns:a1611="http://schemas.microsoft.com/office/drawing/2016/11/main" r:id="rId21"/>
              </a:ext>
            </a:extLst>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Lst>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55000"/>
            <a:lum/>
            <a:extLst>
              <a:ext uri="{837473B0-CC2E-450A-ABE3-18F120FF3D39}">
                <a1611:picAttrSrcUrl xmlns:a1611="http://schemas.microsoft.com/office/drawing/2016/11/main" r:id="rId4"/>
              </a:ext>
            </a:extLst>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alphaModFix amt="55000"/>
            <a:lum/>
            <a:extLst>
              <a:ext uri="{837473B0-CC2E-450A-ABE3-18F120FF3D39}">
                <a1611:picAttrSrcUrl xmlns:a1611="http://schemas.microsoft.com/office/drawing/2016/11/main" r:id="rId21"/>
              </a:ext>
            </a:extLst>
          </a:blip>
          <a:srcRect/>
          <a:stretch>
            <a:fillRect t="-17000" b="-17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4/11/2024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19430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Lst>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reeimageslive.co.uk/free_stock_image/red-cricket-ball-jpg"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hyperlink" Target="https://www.freeimageslive.co.uk/free_stock_image/red-cricket-ball-jpg" TargetMode="External"/><Relationship Id="rId2" Type="http://schemas.openxmlformats.org/officeDocument/2006/relationships/image" Target="../media/image3.jpg"/><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hyperlink" Target="fp2.sql" TargetMode="Externa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hyperlink" Target="https://pixabay.com/en/thank-you-thanks-gratitude-grateful-1191350/"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id="{17D37BB6-BA94-4617-B942-1F9B66EBC35E}"/>
              </a:ext>
            </a:extLst>
          </p:cNvPr>
          <p:cNvGrpSpPr/>
          <p:nvPr/>
        </p:nvGrpSpPr>
        <p:grpSpPr>
          <a:xfrm>
            <a:off x="809898" y="2837961"/>
            <a:ext cx="5286102" cy="3640074"/>
            <a:chOff x="-2211977" y="3447561"/>
            <a:chExt cx="5286102" cy="3640074"/>
          </a:xfrm>
          <a:solidFill>
            <a:schemeClr val="accent1"/>
          </a:solidFill>
        </p:grpSpPr>
        <p:sp>
          <p:nvSpPr>
            <p:cNvPr id="24" name="TextBox 23">
              <a:extLst>
                <a:ext uri="{FF2B5EF4-FFF2-40B4-BE49-F238E27FC236}">
                  <a16:creationId xmlns:a16="http://schemas.microsoft.com/office/drawing/2014/main" id="{C8B135A4-E404-492F-A148-A6DA3E196F2F}"/>
                </a:ext>
              </a:extLst>
            </p:cNvPr>
            <p:cNvSpPr txBox="1"/>
            <p:nvPr/>
          </p:nvSpPr>
          <p:spPr>
            <a:xfrm>
              <a:off x="-2211977" y="3447561"/>
              <a:ext cx="5286102" cy="3416320"/>
            </a:xfrm>
            <a:prstGeom prst="rect">
              <a:avLst/>
            </a:prstGeom>
            <a:grpFill/>
          </p:spPr>
          <p:txBody>
            <a:bodyPr wrap="square" rtlCol="0" anchor="ctr">
              <a:spAutoFit/>
            </a:bodyPr>
            <a:lstStyle/>
            <a:p>
              <a:pPr algn="r"/>
              <a:r>
                <a:rPr lang="en-US" sz="5400" dirty="0">
                  <a:solidFill>
                    <a:schemeClr val="bg1"/>
                  </a:solidFill>
                  <a:latin typeface="+mj-lt"/>
                </a:rPr>
                <a:t>SQL </a:t>
              </a:r>
            </a:p>
            <a:p>
              <a:pPr algn="r"/>
              <a:r>
                <a:rPr lang="en-US" sz="5400" dirty="0">
                  <a:solidFill>
                    <a:schemeClr val="bg1"/>
                  </a:solidFill>
                  <a:latin typeface="+mj-lt"/>
                </a:rPr>
                <a:t>FINAL </a:t>
              </a:r>
              <a:br>
                <a:rPr lang="en-US" sz="5400" dirty="0">
                  <a:solidFill>
                    <a:schemeClr val="bg1"/>
                  </a:solidFill>
                  <a:latin typeface="+mj-lt"/>
                </a:rPr>
              </a:br>
              <a:r>
                <a:rPr lang="en-US" sz="5400" dirty="0">
                  <a:solidFill>
                    <a:schemeClr val="bg1"/>
                  </a:solidFill>
                  <a:latin typeface="+mj-lt"/>
                </a:rPr>
                <a:t>PROJECT</a:t>
              </a:r>
            </a:p>
            <a:p>
              <a:pPr algn="r"/>
              <a:endParaRPr lang="en-US" sz="5400" dirty="0">
                <a:solidFill>
                  <a:schemeClr val="bg1"/>
                </a:solidFill>
                <a:latin typeface="+mj-lt"/>
              </a:endParaRPr>
            </a:p>
          </p:txBody>
        </p:sp>
        <p:sp>
          <p:nvSpPr>
            <p:cNvPr id="35" name="TextBox 34">
              <a:extLst>
                <a:ext uri="{FF2B5EF4-FFF2-40B4-BE49-F238E27FC236}">
                  <a16:creationId xmlns:a16="http://schemas.microsoft.com/office/drawing/2014/main" id="{E40B7C1A-C50C-404D-A7B2-1762B76D5ED9}"/>
                </a:ext>
              </a:extLst>
            </p:cNvPr>
            <p:cNvSpPr txBox="1"/>
            <p:nvPr/>
          </p:nvSpPr>
          <p:spPr>
            <a:xfrm>
              <a:off x="-2211977" y="6707979"/>
              <a:ext cx="5286102" cy="379656"/>
            </a:xfrm>
            <a:prstGeom prst="rect">
              <a:avLst/>
            </a:prstGeom>
            <a:grpFill/>
          </p:spPr>
          <p:txBody>
            <a:bodyPr wrap="square" rtlCol="0" anchor="ctr">
              <a:spAutoFit/>
            </a:bodyPr>
            <a:lstStyle/>
            <a:p>
              <a:pPr algn="r"/>
              <a:r>
                <a:rPr lang="en-US" altLang="ko-KR" sz="1867" dirty="0">
                  <a:solidFill>
                    <a:schemeClr val="bg1"/>
                  </a:solidFill>
                  <a:cs typeface="Arial" pitchFamily="34" charset="0"/>
                </a:rPr>
                <a:t>Topic- IPL auction strategy</a:t>
              </a:r>
              <a:endParaRPr lang="ko-KR" altLang="en-US" sz="1867"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AD6D740C-9921-9BA0-9BDA-CB00C7F660F4}"/>
              </a:ext>
            </a:extLst>
          </p:cNvPr>
          <p:cNvGrpSpPr/>
          <p:nvPr/>
        </p:nvGrpSpPr>
        <p:grpSpPr>
          <a:xfrm>
            <a:off x="6668673" y="110433"/>
            <a:ext cx="5124460" cy="6637133"/>
            <a:chOff x="6748187" y="-841513"/>
            <a:chExt cx="6206774" cy="9004966"/>
          </a:xfrm>
          <a:blipFill>
            <a:blip r:embed="rId2">
              <a:extLst>
                <a:ext uri="{837473B0-CC2E-450A-ABE3-18F120FF3D39}">
                  <a1611:picAttrSrcUrl xmlns:a1611="http://schemas.microsoft.com/office/drawing/2016/11/main" r:id="rId3"/>
                </a:ext>
              </a:extLst>
            </a:blip>
            <a:stretch>
              <a:fillRect/>
            </a:stretch>
          </a:blipFill>
        </p:grpSpPr>
        <p:grpSp>
          <p:nvGrpSpPr>
            <p:cNvPr id="6" name="Group 5">
              <a:extLst>
                <a:ext uri="{FF2B5EF4-FFF2-40B4-BE49-F238E27FC236}">
                  <a16:creationId xmlns:a16="http://schemas.microsoft.com/office/drawing/2014/main" id="{76A35C89-9478-013C-C996-F0207FA37F45}"/>
                </a:ext>
              </a:extLst>
            </p:cNvPr>
            <p:cNvGrpSpPr/>
            <p:nvPr/>
          </p:nvGrpSpPr>
          <p:grpSpPr>
            <a:xfrm>
              <a:off x="6798365" y="-841513"/>
              <a:ext cx="6056241" cy="3498574"/>
              <a:chOff x="6798365" y="-841513"/>
              <a:chExt cx="6056241" cy="3498574"/>
            </a:xfrm>
            <a:grpFill/>
          </p:grpSpPr>
          <p:sp>
            <p:nvSpPr>
              <p:cNvPr id="2" name="Hexagon 1">
                <a:extLst>
                  <a:ext uri="{FF2B5EF4-FFF2-40B4-BE49-F238E27FC236}">
                    <a16:creationId xmlns:a16="http://schemas.microsoft.com/office/drawing/2014/main" id="{2EEB1002-7504-2EEE-696E-CBC9ABA8F008}"/>
                  </a:ext>
                </a:extLst>
              </p:cNvPr>
              <p:cNvSpPr/>
              <p:nvPr/>
            </p:nvSpPr>
            <p:spPr>
              <a:xfrm>
                <a:off x="6798365" y="0"/>
                <a:ext cx="2173357" cy="1683026"/>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FB45270F-198F-9051-7E69-B1E6B74B8EB6}"/>
                  </a:ext>
                </a:extLst>
              </p:cNvPr>
              <p:cNvSpPr/>
              <p:nvPr/>
            </p:nvSpPr>
            <p:spPr>
              <a:xfrm>
                <a:off x="8739808" y="-841513"/>
                <a:ext cx="2173357" cy="1683026"/>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EA6F7BBA-3D95-CD75-35A3-A327CEF90344}"/>
                  </a:ext>
                </a:extLst>
              </p:cNvPr>
              <p:cNvSpPr/>
              <p:nvPr/>
            </p:nvSpPr>
            <p:spPr>
              <a:xfrm>
                <a:off x="8739807" y="974035"/>
                <a:ext cx="2173357" cy="1683026"/>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46A8D777-37EC-DE6C-D950-E53CEB8CEAAD}"/>
                  </a:ext>
                </a:extLst>
              </p:cNvPr>
              <p:cNvSpPr/>
              <p:nvPr/>
            </p:nvSpPr>
            <p:spPr>
              <a:xfrm>
                <a:off x="10681249" y="86139"/>
                <a:ext cx="2173357" cy="1683026"/>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3047DFE-E1C3-60B5-5E57-638A115FA162}"/>
                </a:ext>
              </a:extLst>
            </p:cNvPr>
            <p:cNvGrpSpPr/>
            <p:nvPr/>
          </p:nvGrpSpPr>
          <p:grpSpPr>
            <a:xfrm>
              <a:off x="6798365" y="2796833"/>
              <a:ext cx="6056241" cy="3498574"/>
              <a:chOff x="6798365" y="-841513"/>
              <a:chExt cx="6056241" cy="3498574"/>
            </a:xfrm>
            <a:grpFill/>
          </p:grpSpPr>
          <p:sp>
            <p:nvSpPr>
              <p:cNvPr id="8" name="Hexagon 7">
                <a:extLst>
                  <a:ext uri="{FF2B5EF4-FFF2-40B4-BE49-F238E27FC236}">
                    <a16:creationId xmlns:a16="http://schemas.microsoft.com/office/drawing/2014/main" id="{02C09D10-7834-1DCF-2FE3-31E58E0C1979}"/>
                  </a:ext>
                </a:extLst>
              </p:cNvPr>
              <p:cNvSpPr/>
              <p:nvPr/>
            </p:nvSpPr>
            <p:spPr>
              <a:xfrm>
                <a:off x="6798365" y="0"/>
                <a:ext cx="2173357" cy="1683026"/>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7009DA66-879F-B0CB-84A4-2A2A5097F694}"/>
                  </a:ext>
                </a:extLst>
              </p:cNvPr>
              <p:cNvSpPr/>
              <p:nvPr/>
            </p:nvSpPr>
            <p:spPr>
              <a:xfrm>
                <a:off x="8739808" y="-841513"/>
                <a:ext cx="2173357" cy="1683026"/>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D3FFF371-E858-4353-7244-D868D06FF9D8}"/>
                  </a:ext>
                </a:extLst>
              </p:cNvPr>
              <p:cNvSpPr/>
              <p:nvPr/>
            </p:nvSpPr>
            <p:spPr>
              <a:xfrm>
                <a:off x="8739807" y="974035"/>
                <a:ext cx="2173357" cy="1683026"/>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E9539982-07C6-B52C-60C6-02CED088E39F}"/>
                  </a:ext>
                </a:extLst>
              </p:cNvPr>
              <p:cNvSpPr/>
              <p:nvPr/>
            </p:nvSpPr>
            <p:spPr>
              <a:xfrm>
                <a:off x="10681249" y="86139"/>
                <a:ext cx="2173357" cy="1683026"/>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Hexagon 11">
              <a:extLst>
                <a:ext uri="{FF2B5EF4-FFF2-40B4-BE49-F238E27FC236}">
                  <a16:creationId xmlns:a16="http://schemas.microsoft.com/office/drawing/2014/main" id="{857841D4-D62B-5CD6-EB9A-F8D2B4B0F1D2}"/>
                </a:ext>
              </a:extLst>
            </p:cNvPr>
            <p:cNvSpPr/>
            <p:nvPr/>
          </p:nvSpPr>
          <p:spPr>
            <a:xfrm>
              <a:off x="6771857" y="1763163"/>
              <a:ext cx="2273712" cy="178190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557B8CC3-DC96-E6C5-CC3C-8C87A990119F}"/>
                </a:ext>
              </a:extLst>
            </p:cNvPr>
            <p:cNvSpPr/>
            <p:nvPr/>
          </p:nvSpPr>
          <p:spPr>
            <a:xfrm>
              <a:off x="10681249" y="1842583"/>
              <a:ext cx="2273712" cy="178190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F80858F6-ED71-A054-4607-EAB2EA6255C4}"/>
                </a:ext>
              </a:extLst>
            </p:cNvPr>
            <p:cNvSpPr/>
            <p:nvPr/>
          </p:nvSpPr>
          <p:spPr>
            <a:xfrm>
              <a:off x="6748187" y="5453894"/>
              <a:ext cx="2273712" cy="178190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403348B2-7973-BD56-F4E7-0AF9650B6039}"/>
                </a:ext>
              </a:extLst>
            </p:cNvPr>
            <p:cNvSpPr/>
            <p:nvPr/>
          </p:nvSpPr>
          <p:spPr>
            <a:xfrm>
              <a:off x="10631072" y="5536975"/>
              <a:ext cx="2273712" cy="178190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75A5E67D-CB06-EE5B-31A5-2AFF4E18B7F4}"/>
                </a:ext>
              </a:extLst>
            </p:cNvPr>
            <p:cNvSpPr/>
            <p:nvPr/>
          </p:nvSpPr>
          <p:spPr>
            <a:xfrm>
              <a:off x="8694812" y="6381546"/>
              <a:ext cx="2273712" cy="178190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89742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81C9BD5-9188-8E25-E3EC-F8302E282FB5}"/>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9" name="TextBox 8">
            <a:extLst>
              <a:ext uri="{FF2B5EF4-FFF2-40B4-BE49-F238E27FC236}">
                <a16:creationId xmlns:a16="http://schemas.microsoft.com/office/drawing/2014/main" id="{9CD94A42-7611-7F71-8638-50F7B4C6D88C}"/>
              </a:ext>
            </a:extLst>
          </p:cNvPr>
          <p:cNvSpPr txBox="1"/>
          <p:nvPr/>
        </p:nvSpPr>
        <p:spPr>
          <a:xfrm>
            <a:off x="5080000" y="3030247"/>
            <a:ext cx="1175657" cy="369332"/>
          </a:xfrm>
          <a:prstGeom prst="rect">
            <a:avLst/>
          </a:prstGeom>
          <a:solidFill>
            <a:schemeClr val="accent1">
              <a:lumMod val="40000"/>
              <a:lumOff val="60000"/>
            </a:schemeClr>
          </a:solidFill>
        </p:spPr>
        <p:txBody>
          <a:bodyPr wrap="square" rtlCol="0">
            <a:spAutoFit/>
          </a:bodyPr>
          <a:lstStyle/>
          <a:p>
            <a:r>
              <a:rPr lang="en-US" dirty="0">
                <a:solidFill>
                  <a:srgbClr val="FFFF00"/>
                </a:solidFill>
              </a:rPr>
              <a:t>OUTPUT</a:t>
            </a:r>
          </a:p>
        </p:txBody>
      </p:sp>
      <p:pic>
        <p:nvPicPr>
          <p:cNvPr id="14" name="Picture 13">
            <a:extLst>
              <a:ext uri="{FF2B5EF4-FFF2-40B4-BE49-F238E27FC236}">
                <a16:creationId xmlns:a16="http://schemas.microsoft.com/office/drawing/2014/main" id="{23C8B253-4C76-6C84-F369-3E61C03A3851}"/>
              </a:ext>
            </a:extLst>
          </p:cNvPr>
          <p:cNvPicPr>
            <a:picLocks noChangeAspect="1"/>
          </p:cNvPicPr>
          <p:nvPr/>
        </p:nvPicPr>
        <p:blipFill>
          <a:blip r:embed="rId2"/>
          <a:stretch>
            <a:fillRect/>
          </a:stretch>
        </p:blipFill>
        <p:spPr>
          <a:xfrm>
            <a:off x="400049" y="535262"/>
            <a:ext cx="5391151" cy="5878790"/>
          </a:xfrm>
          <a:prstGeom prst="rect">
            <a:avLst/>
          </a:prstGeom>
        </p:spPr>
      </p:pic>
      <p:pic>
        <p:nvPicPr>
          <p:cNvPr id="16" name="Picture 15">
            <a:extLst>
              <a:ext uri="{FF2B5EF4-FFF2-40B4-BE49-F238E27FC236}">
                <a16:creationId xmlns:a16="http://schemas.microsoft.com/office/drawing/2014/main" id="{F56B1A17-2ADE-7A67-9D03-27DC5FC71334}"/>
              </a:ext>
            </a:extLst>
          </p:cNvPr>
          <p:cNvPicPr>
            <a:picLocks noChangeAspect="1"/>
          </p:cNvPicPr>
          <p:nvPr/>
        </p:nvPicPr>
        <p:blipFill>
          <a:blip r:embed="rId3"/>
          <a:stretch>
            <a:fillRect/>
          </a:stretch>
        </p:blipFill>
        <p:spPr>
          <a:xfrm>
            <a:off x="6255658" y="535262"/>
            <a:ext cx="5247366" cy="5878790"/>
          </a:xfrm>
          <a:prstGeom prst="rect">
            <a:avLst/>
          </a:prstGeom>
        </p:spPr>
      </p:pic>
    </p:spTree>
    <p:extLst>
      <p:ext uri="{BB962C8B-B14F-4D97-AF65-F5344CB8AC3E}">
        <p14:creationId xmlns:p14="http://schemas.microsoft.com/office/powerpoint/2010/main" val="38558504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A1AF60-23E9-63D3-21A7-A7A9EC3121A3}"/>
              </a:ext>
            </a:extLst>
          </p:cNvPr>
          <p:cNvSpPr txBox="1"/>
          <p:nvPr/>
        </p:nvSpPr>
        <p:spPr>
          <a:xfrm>
            <a:off x="2830287" y="1674673"/>
            <a:ext cx="6299200" cy="2800767"/>
          </a:xfrm>
          <a:prstGeom prst="rec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nchor="b">
            <a:spAutoFit/>
          </a:bodyPr>
          <a:lstStyle/>
          <a:p>
            <a:pPr algn="ctr"/>
            <a:r>
              <a:rPr lang="en-US" sz="8800" dirty="0"/>
              <a:t> Hard Hitting Players</a:t>
            </a:r>
          </a:p>
        </p:txBody>
      </p:sp>
      <mc:AlternateContent xmlns:mc="http://schemas.openxmlformats.org/markup-compatibility/2006">
        <mc:Choice xmlns:am3d="http://schemas.microsoft.com/office/drawing/2017/model3d" Requires="am3d">
          <p:graphicFrame>
            <p:nvGraphicFramePr>
              <p:cNvPr id="2" name="3D Model 1" descr="Cricket Bat and Ball">
                <a:extLst>
                  <a:ext uri="{FF2B5EF4-FFF2-40B4-BE49-F238E27FC236}">
                    <a16:creationId xmlns:a16="http://schemas.microsoft.com/office/drawing/2014/main" id="{8EC247F1-9038-2149-B63D-CE98D0E40B01}"/>
                  </a:ext>
                </a:extLst>
              </p:cNvPr>
              <p:cNvGraphicFramePr>
                <a:graphicFrameLocks noChangeAspect="1"/>
              </p:cNvGraphicFramePr>
              <p:nvPr/>
            </p:nvGraphicFramePr>
            <p:xfrm>
              <a:off x="8134786" y="2873830"/>
              <a:ext cx="994701" cy="1275600"/>
            </p:xfrm>
            <a:graphic>
              <a:graphicData uri="http://schemas.microsoft.com/office/drawing/2017/model3d">
                <am3d:model3d r:embed="rId2">
                  <am3d:spPr>
                    <a:xfrm>
                      <a:off x="0" y="0"/>
                      <a:ext cx="994701" cy="1275600"/>
                    </a:xfrm>
                    <a:prstGeom prst="rect">
                      <a:avLst/>
                    </a:prstGeom>
                  </am3d:spPr>
                  <am3d:camera>
                    <am3d:pos x="0" y="0" z="50785696"/>
                    <am3d:up dx="0" dy="36000000" dz="0"/>
                    <am3d:lookAt x="0" y="0" z="0"/>
                    <am3d:perspective fov="2700000"/>
                  </am3d:camera>
                  <am3d:trans>
                    <am3d:meterPerModelUnit n="1206625" d="1000000"/>
                    <am3d:preTrans dx="0" dy="-17997206" dz="-3623253"/>
                    <am3d:scale>
                      <am3d:sx n="1000000" d="1000000"/>
                      <am3d:sy n="1000000" d="1000000"/>
                      <am3d:sz n="1000000" d="1000000"/>
                    </am3d:scale>
                    <am3d:rot ax="8700000" ay="-1800000" az="-9600000"/>
                    <am3d:postTrans dx="0" dy="0" dz="0"/>
                  </am3d:trans>
                  <am3d:raster rName="Office3DRenderer" rVer="16.0.8326">
                    <am3d:blip r:embed="rId3"/>
                  </am3d:raster>
                  <am3d:objViewport viewportSz="734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ricket Bat and Ball">
                <a:extLst>
                  <a:ext uri="{FF2B5EF4-FFF2-40B4-BE49-F238E27FC236}">
                    <a16:creationId xmlns:a16="http://schemas.microsoft.com/office/drawing/2014/main" id="{8EC247F1-9038-2149-B63D-CE98D0E40B01}"/>
                  </a:ext>
                </a:extLst>
              </p:cNvPr>
              <p:cNvPicPr>
                <a:picLocks noGrp="1" noRot="1" noChangeAspect="1" noMove="1" noResize="1" noEditPoints="1" noAdjustHandles="1" noChangeArrowheads="1" noChangeShapeType="1" noCrop="1"/>
              </p:cNvPicPr>
              <p:nvPr/>
            </p:nvPicPr>
            <p:blipFill>
              <a:blip r:embed="rId3"/>
              <a:stretch>
                <a:fillRect/>
              </a:stretch>
            </p:blipFill>
            <p:spPr>
              <a:xfrm>
                <a:off x="8134786" y="2873830"/>
                <a:ext cx="994701" cy="1275600"/>
              </a:xfrm>
              <a:prstGeom prst="rect">
                <a:avLst/>
              </a:prstGeom>
            </p:spPr>
          </p:pic>
        </mc:Fallback>
      </mc:AlternateContent>
    </p:spTree>
    <p:extLst>
      <p:ext uri="{BB962C8B-B14F-4D97-AF65-F5344CB8AC3E}">
        <p14:creationId xmlns:p14="http://schemas.microsoft.com/office/powerpoint/2010/main" val="231475141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afterEffect">
                                  <p:stCondLst>
                                    <p:cond delay="0"/>
                                  </p:stCondLst>
                                  <p:childTnLst>
                                    <p:anim calcmode="lin" valueType="num">
                                      <p:cBhvr additive="sum">
                                        <p:cTn id="6"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E2BEEA-45A0-39FA-C64C-74A12C0396B0}"/>
              </a:ext>
            </a:extLst>
          </p:cNvPr>
          <p:cNvSpPr txBox="1"/>
          <p:nvPr/>
        </p:nvSpPr>
        <p:spPr>
          <a:xfrm>
            <a:off x="333829" y="246743"/>
            <a:ext cx="11234057" cy="584775"/>
          </a:xfrm>
          <a:prstGeom prst="rect">
            <a:avLst/>
          </a:prstGeom>
          <a:noFill/>
        </p:spPr>
        <p:txBody>
          <a:bodyPr wrap="square" rtlCol="0">
            <a:spAutoFit/>
          </a:bodyPr>
          <a:lstStyle/>
          <a:p>
            <a:pPr algn="ctr"/>
            <a:r>
              <a:rPr lang="en-US" sz="3200" b="1" dirty="0">
                <a:solidFill>
                  <a:srgbClr val="FFFF00"/>
                </a:solidFill>
              </a:rPr>
              <a:t>QUERY                                                       </a:t>
            </a:r>
          </a:p>
        </p:txBody>
      </p:sp>
      <p:pic>
        <p:nvPicPr>
          <p:cNvPr id="3" name="Picture 2">
            <a:extLst>
              <a:ext uri="{FF2B5EF4-FFF2-40B4-BE49-F238E27FC236}">
                <a16:creationId xmlns:a16="http://schemas.microsoft.com/office/drawing/2014/main" id="{52F5C973-AA36-0C3C-843F-79FED2A940E6}"/>
              </a:ext>
            </a:extLst>
          </p:cNvPr>
          <p:cNvPicPr>
            <a:picLocks noChangeAspect="1"/>
          </p:cNvPicPr>
          <p:nvPr/>
        </p:nvPicPr>
        <p:blipFill>
          <a:blip r:embed="rId2"/>
          <a:stretch>
            <a:fillRect/>
          </a:stretch>
        </p:blipFill>
        <p:spPr>
          <a:xfrm>
            <a:off x="985837" y="993913"/>
            <a:ext cx="10220325" cy="5380383"/>
          </a:xfrm>
          <a:prstGeom prst="rect">
            <a:avLst/>
          </a:prstGeom>
        </p:spPr>
      </p:pic>
    </p:spTree>
    <p:extLst>
      <p:ext uri="{BB962C8B-B14F-4D97-AF65-F5344CB8AC3E}">
        <p14:creationId xmlns:p14="http://schemas.microsoft.com/office/powerpoint/2010/main" val="391720497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81C9BD5-9188-8E25-E3EC-F8302E282FB5}"/>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9" name="TextBox 8">
            <a:extLst>
              <a:ext uri="{FF2B5EF4-FFF2-40B4-BE49-F238E27FC236}">
                <a16:creationId xmlns:a16="http://schemas.microsoft.com/office/drawing/2014/main" id="{9CD94A42-7611-7F71-8638-50F7B4C6D88C}"/>
              </a:ext>
            </a:extLst>
          </p:cNvPr>
          <p:cNvSpPr txBox="1"/>
          <p:nvPr/>
        </p:nvSpPr>
        <p:spPr>
          <a:xfrm>
            <a:off x="5345044" y="340055"/>
            <a:ext cx="1175657" cy="369332"/>
          </a:xfrm>
          <a:prstGeom prst="rect">
            <a:avLst/>
          </a:prstGeom>
          <a:solidFill>
            <a:schemeClr val="accent1">
              <a:lumMod val="40000"/>
              <a:lumOff val="60000"/>
            </a:schemeClr>
          </a:solidFill>
        </p:spPr>
        <p:txBody>
          <a:bodyPr wrap="square" rtlCol="0">
            <a:spAutoFit/>
          </a:bodyPr>
          <a:lstStyle/>
          <a:p>
            <a:r>
              <a:rPr lang="en-US" dirty="0">
                <a:solidFill>
                  <a:srgbClr val="FFFF00"/>
                </a:solidFill>
              </a:rPr>
              <a:t>OUTPUT</a:t>
            </a:r>
          </a:p>
        </p:txBody>
      </p:sp>
      <p:pic>
        <p:nvPicPr>
          <p:cNvPr id="14" name="Picture 13">
            <a:extLst>
              <a:ext uri="{FF2B5EF4-FFF2-40B4-BE49-F238E27FC236}">
                <a16:creationId xmlns:a16="http://schemas.microsoft.com/office/drawing/2014/main" id="{1D2E4BE7-7513-25CD-7263-4D9220050B08}"/>
              </a:ext>
            </a:extLst>
          </p:cNvPr>
          <p:cNvPicPr>
            <a:picLocks noChangeAspect="1"/>
          </p:cNvPicPr>
          <p:nvPr/>
        </p:nvPicPr>
        <p:blipFill>
          <a:blip r:embed="rId2"/>
          <a:stretch>
            <a:fillRect/>
          </a:stretch>
        </p:blipFill>
        <p:spPr>
          <a:xfrm>
            <a:off x="450575" y="2086693"/>
            <a:ext cx="5348234" cy="3693532"/>
          </a:xfrm>
          <a:prstGeom prst="rect">
            <a:avLst/>
          </a:prstGeom>
        </p:spPr>
      </p:pic>
      <p:pic>
        <p:nvPicPr>
          <p:cNvPr id="16" name="Picture 15">
            <a:extLst>
              <a:ext uri="{FF2B5EF4-FFF2-40B4-BE49-F238E27FC236}">
                <a16:creationId xmlns:a16="http://schemas.microsoft.com/office/drawing/2014/main" id="{CE2BC72A-B3E4-AAC6-9FE5-F6A44CC5018D}"/>
              </a:ext>
            </a:extLst>
          </p:cNvPr>
          <p:cNvPicPr>
            <a:picLocks noChangeAspect="1"/>
          </p:cNvPicPr>
          <p:nvPr/>
        </p:nvPicPr>
        <p:blipFill>
          <a:blip r:embed="rId3"/>
          <a:stretch>
            <a:fillRect/>
          </a:stretch>
        </p:blipFill>
        <p:spPr>
          <a:xfrm>
            <a:off x="6940548" y="2071687"/>
            <a:ext cx="4562475" cy="3708538"/>
          </a:xfrm>
          <a:prstGeom prst="rect">
            <a:avLst/>
          </a:prstGeom>
        </p:spPr>
      </p:pic>
    </p:spTree>
    <p:extLst>
      <p:ext uri="{BB962C8B-B14F-4D97-AF65-F5344CB8AC3E}">
        <p14:creationId xmlns:p14="http://schemas.microsoft.com/office/powerpoint/2010/main" val="149257501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A1AF60-23E9-63D3-21A7-A7A9EC3121A3}"/>
              </a:ext>
            </a:extLst>
          </p:cNvPr>
          <p:cNvSpPr txBox="1"/>
          <p:nvPr/>
        </p:nvSpPr>
        <p:spPr>
          <a:xfrm>
            <a:off x="2830287" y="1467085"/>
            <a:ext cx="6299200" cy="4154984"/>
          </a:xfrm>
          <a:prstGeom prst="rec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nchor="b">
            <a:spAutoFit/>
          </a:bodyPr>
          <a:lstStyle/>
          <a:p>
            <a:pPr algn="ctr"/>
            <a:r>
              <a:rPr lang="en-US" sz="8800" dirty="0"/>
              <a:t> Bowlers with good economy</a:t>
            </a:r>
          </a:p>
        </p:txBody>
      </p:sp>
      <mc:AlternateContent xmlns:mc="http://schemas.openxmlformats.org/markup-compatibility/2006">
        <mc:Choice xmlns:am3d="http://schemas.microsoft.com/office/drawing/2017/model3d" Requires="am3d">
          <p:graphicFrame>
            <p:nvGraphicFramePr>
              <p:cNvPr id="2" name="3D Model 1" descr="Cricket Bat and Ball">
                <a:extLst>
                  <a:ext uri="{FF2B5EF4-FFF2-40B4-BE49-F238E27FC236}">
                    <a16:creationId xmlns:a16="http://schemas.microsoft.com/office/drawing/2014/main" id="{8EC247F1-9038-2149-B63D-CE98D0E40B01}"/>
                  </a:ext>
                </a:extLst>
              </p:cNvPr>
              <p:cNvGraphicFramePr>
                <a:graphicFrameLocks noChangeAspect="1"/>
              </p:cNvGraphicFramePr>
              <p:nvPr/>
            </p:nvGraphicFramePr>
            <p:xfrm>
              <a:off x="8134786" y="2873830"/>
              <a:ext cx="994701" cy="1275600"/>
            </p:xfrm>
            <a:graphic>
              <a:graphicData uri="http://schemas.microsoft.com/office/drawing/2017/model3d">
                <am3d:model3d r:embed="rId2">
                  <am3d:spPr>
                    <a:xfrm>
                      <a:off x="0" y="0"/>
                      <a:ext cx="994701" cy="1275600"/>
                    </a:xfrm>
                    <a:prstGeom prst="rect">
                      <a:avLst/>
                    </a:prstGeom>
                  </am3d:spPr>
                  <am3d:camera>
                    <am3d:pos x="0" y="0" z="50785696"/>
                    <am3d:up dx="0" dy="36000000" dz="0"/>
                    <am3d:lookAt x="0" y="0" z="0"/>
                    <am3d:perspective fov="2700000"/>
                  </am3d:camera>
                  <am3d:trans>
                    <am3d:meterPerModelUnit n="1206625" d="1000000"/>
                    <am3d:preTrans dx="0" dy="-17997206" dz="-3623253"/>
                    <am3d:scale>
                      <am3d:sx n="1000000" d="1000000"/>
                      <am3d:sy n="1000000" d="1000000"/>
                      <am3d:sz n="1000000" d="1000000"/>
                    </am3d:scale>
                    <am3d:rot ax="8700000" ay="-1800000" az="-9600000"/>
                    <am3d:postTrans dx="0" dy="0" dz="0"/>
                  </am3d:trans>
                  <am3d:raster rName="Office3DRenderer" rVer="16.0.8326">
                    <am3d:blip r:embed="rId3"/>
                  </am3d:raster>
                  <am3d:objViewport viewportSz="734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ricket Bat and Ball">
                <a:extLst>
                  <a:ext uri="{FF2B5EF4-FFF2-40B4-BE49-F238E27FC236}">
                    <a16:creationId xmlns:a16="http://schemas.microsoft.com/office/drawing/2014/main" id="{8EC247F1-9038-2149-B63D-CE98D0E40B01}"/>
                  </a:ext>
                </a:extLst>
              </p:cNvPr>
              <p:cNvPicPr>
                <a:picLocks noGrp="1" noRot="1" noChangeAspect="1" noMove="1" noResize="1" noEditPoints="1" noAdjustHandles="1" noChangeArrowheads="1" noChangeShapeType="1" noCrop="1"/>
              </p:cNvPicPr>
              <p:nvPr/>
            </p:nvPicPr>
            <p:blipFill>
              <a:blip r:embed="rId3"/>
              <a:stretch>
                <a:fillRect/>
              </a:stretch>
            </p:blipFill>
            <p:spPr>
              <a:xfrm>
                <a:off x="8134786" y="2873830"/>
                <a:ext cx="994701" cy="1275600"/>
              </a:xfrm>
              <a:prstGeom prst="rect">
                <a:avLst/>
              </a:prstGeom>
            </p:spPr>
          </p:pic>
        </mc:Fallback>
      </mc:AlternateContent>
    </p:spTree>
    <p:extLst>
      <p:ext uri="{BB962C8B-B14F-4D97-AF65-F5344CB8AC3E}">
        <p14:creationId xmlns:p14="http://schemas.microsoft.com/office/powerpoint/2010/main" val="311704800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afterEffect">
                                  <p:stCondLst>
                                    <p:cond delay="0"/>
                                  </p:stCondLst>
                                  <p:childTnLst>
                                    <p:anim calcmode="lin" valueType="num">
                                      <p:cBhvr additive="sum">
                                        <p:cTn id="6"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E2BEEA-45A0-39FA-C64C-74A12C0396B0}"/>
              </a:ext>
            </a:extLst>
          </p:cNvPr>
          <p:cNvSpPr txBox="1"/>
          <p:nvPr/>
        </p:nvSpPr>
        <p:spPr>
          <a:xfrm>
            <a:off x="333829" y="246743"/>
            <a:ext cx="11234057" cy="584775"/>
          </a:xfrm>
          <a:prstGeom prst="rect">
            <a:avLst/>
          </a:prstGeom>
          <a:noFill/>
        </p:spPr>
        <p:txBody>
          <a:bodyPr wrap="square" rtlCol="0">
            <a:spAutoFit/>
          </a:bodyPr>
          <a:lstStyle/>
          <a:p>
            <a:pPr algn="ctr"/>
            <a:r>
              <a:rPr lang="en-US" sz="3200" b="1" dirty="0">
                <a:solidFill>
                  <a:srgbClr val="FFFF00"/>
                </a:solidFill>
              </a:rPr>
              <a:t>QUERY                                                       </a:t>
            </a:r>
          </a:p>
        </p:txBody>
      </p:sp>
      <p:pic>
        <p:nvPicPr>
          <p:cNvPr id="3" name="Picture 2">
            <a:extLst>
              <a:ext uri="{FF2B5EF4-FFF2-40B4-BE49-F238E27FC236}">
                <a16:creationId xmlns:a16="http://schemas.microsoft.com/office/drawing/2014/main" id="{47909592-78E5-557D-18AF-87B3C7DEE4FB}"/>
              </a:ext>
            </a:extLst>
          </p:cNvPr>
          <p:cNvPicPr>
            <a:picLocks noChangeAspect="1"/>
          </p:cNvPicPr>
          <p:nvPr/>
        </p:nvPicPr>
        <p:blipFill>
          <a:blip r:embed="rId2"/>
          <a:stretch>
            <a:fillRect/>
          </a:stretch>
        </p:blipFill>
        <p:spPr>
          <a:xfrm>
            <a:off x="781879" y="831519"/>
            <a:ext cx="10575234" cy="5529524"/>
          </a:xfrm>
          <a:prstGeom prst="rect">
            <a:avLst/>
          </a:prstGeom>
        </p:spPr>
      </p:pic>
    </p:spTree>
    <p:extLst>
      <p:ext uri="{BB962C8B-B14F-4D97-AF65-F5344CB8AC3E}">
        <p14:creationId xmlns:p14="http://schemas.microsoft.com/office/powerpoint/2010/main" val="393457039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85C7-20F6-E36D-990E-C3B192415AC7}"/>
              </a:ext>
            </a:extLst>
          </p:cNvPr>
          <p:cNvSpPr>
            <a:spLocks noGrp="1"/>
          </p:cNvSpPr>
          <p:nvPr>
            <p:ph type="title"/>
          </p:nvPr>
        </p:nvSpPr>
        <p:spPr>
          <a:xfrm>
            <a:off x="1484311" y="435429"/>
            <a:ext cx="10018713" cy="773865"/>
          </a:xfrm>
        </p:spPr>
        <p:txBody>
          <a:bodyPr/>
          <a:lstStyle/>
          <a:p>
            <a:r>
              <a:rPr lang="en-US" dirty="0">
                <a:solidFill>
                  <a:srgbClr val="FFFF00"/>
                </a:solidFill>
              </a:rPr>
              <a:t>OUTPUT</a:t>
            </a:r>
          </a:p>
        </p:txBody>
      </p:sp>
      <p:sp>
        <p:nvSpPr>
          <p:cNvPr id="5" name="Slide Number Placeholder 4">
            <a:extLst>
              <a:ext uri="{FF2B5EF4-FFF2-40B4-BE49-F238E27FC236}">
                <a16:creationId xmlns:a16="http://schemas.microsoft.com/office/drawing/2014/main" id="{F81C9BD5-9188-8E25-E3EC-F8302E282FB5}"/>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9" name="TextBox 8">
            <a:extLst>
              <a:ext uri="{FF2B5EF4-FFF2-40B4-BE49-F238E27FC236}">
                <a16:creationId xmlns:a16="http://schemas.microsoft.com/office/drawing/2014/main" id="{9CD94A42-7611-7F71-8638-50F7B4C6D88C}"/>
              </a:ext>
            </a:extLst>
          </p:cNvPr>
          <p:cNvSpPr txBox="1"/>
          <p:nvPr/>
        </p:nvSpPr>
        <p:spPr>
          <a:xfrm>
            <a:off x="5080000" y="3030247"/>
            <a:ext cx="1175657" cy="369332"/>
          </a:xfrm>
          <a:prstGeom prst="rect">
            <a:avLst/>
          </a:prstGeom>
          <a:solidFill>
            <a:schemeClr val="accent1">
              <a:lumMod val="40000"/>
              <a:lumOff val="60000"/>
            </a:schemeClr>
          </a:solidFill>
        </p:spPr>
        <p:txBody>
          <a:bodyPr wrap="square" rtlCol="0">
            <a:spAutoFit/>
          </a:bodyPr>
          <a:lstStyle/>
          <a:p>
            <a:r>
              <a:rPr lang="en-US" dirty="0">
                <a:solidFill>
                  <a:srgbClr val="FFFF00"/>
                </a:solidFill>
              </a:rPr>
              <a:t>OUTPUT</a:t>
            </a:r>
          </a:p>
        </p:txBody>
      </p:sp>
      <p:pic>
        <p:nvPicPr>
          <p:cNvPr id="10" name="Picture 9">
            <a:extLst>
              <a:ext uri="{FF2B5EF4-FFF2-40B4-BE49-F238E27FC236}">
                <a16:creationId xmlns:a16="http://schemas.microsoft.com/office/drawing/2014/main" id="{D7B3BB18-A372-047D-5709-73FC9460E77F}"/>
              </a:ext>
            </a:extLst>
          </p:cNvPr>
          <p:cNvPicPr>
            <a:picLocks noChangeAspect="1"/>
          </p:cNvPicPr>
          <p:nvPr/>
        </p:nvPicPr>
        <p:blipFill>
          <a:blip r:embed="rId2"/>
          <a:stretch>
            <a:fillRect/>
          </a:stretch>
        </p:blipFill>
        <p:spPr>
          <a:xfrm>
            <a:off x="586355" y="148454"/>
            <a:ext cx="10267176" cy="3124201"/>
          </a:xfrm>
          <a:prstGeom prst="rect">
            <a:avLst/>
          </a:prstGeom>
        </p:spPr>
      </p:pic>
      <p:pic>
        <p:nvPicPr>
          <p:cNvPr id="14" name="Picture 13">
            <a:extLst>
              <a:ext uri="{FF2B5EF4-FFF2-40B4-BE49-F238E27FC236}">
                <a16:creationId xmlns:a16="http://schemas.microsoft.com/office/drawing/2014/main" id="{BED11F0E-F7A2-391A-EB7C-CD7888393DA0}"/>
              </a:ext>
            </a:extLst>
          </p:cNvPr>
          <p:cNvPicPr>
            <a:picLocks noChangeAspect="1"/>
          </p:cNvPicPr>
          <p:nvPr/>
        </p:nvPicPr>
        <p:blipFill>
          <a:blip r:embed="rId3"/>
          <a:stretch>
            <a:fillRect/>
          </a:stretch>
        </p:blipFill>
        <p:spPr>
          <a:xfrm>
            <a:off x="2214976" y="3631520"/>
            <a:ext cx="7247076" cy="2924175"/>
          </a:xfrm>
          <a:prstGeom prst="rect">
            <a:avLst/>
          </a:prstGeom>
        </p:spPr>
      </p:pic>
    </p:spTree>
    <p:extLst>
      <p:ext uri="{BB962C8B-B14F-4D97-AF65-F5344CB8AC3E}">
        <p14:creationId xmlns:p14="http://schemas.microsoft.com/office/powerpoint/2010/main" val="278365154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A1AF60-23E9-63D3-21A7-A7A9EC3121A3}"/>
              </a:ext>
            </a:extLst>
          </p:cNvPr>
          <p:cNvSpPr txBox="1"/>
          <p:nvPr/>
        </p:nvSpPr>
        <p:spPr>
          <a:xfrm>
            <a:off x="2830287" y="1467085"/>
            <a:ext cx="6299200" cy="4154984"/>
          </a:xfrm>
          <a:prstGeom prst="rec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nchor="b">
            <a:spAutoFit/>
          </a:bodyPr>
          <a:lstStyle/>
          <a:p>
            <a:pPr algn="ctr"/>
            <a:r>
              <a:rPr lang="en-US" sz="8800" dirty="0"/>
              <a:t> Bowlers with Best Strike Rate</a:t>
            </a:r>
          </a:p>
        </p:txBody>
      </p:sp>
      <mc:AlternateContent xmlns:mc="http://schemas.openxmlformats.org/markup-compatibility/2006">
        <mc:Choice xmlns:am3d="http://schemas.microsoft.com/office/drawing/2017/model3d" Requires="am3d">
          <p:graphicFrame>
            <p:nvGraphicFramePr>
              <p:cNvPr id="2" name="3D Model 1" descr="Cricket Bat and Ball">
                <a:extLst>
                  <a:ext uri="{FF2B5EF4-FFF2-40B4-BE49-F238E27FC236}">
                    <a16:creationId xmlns:a16="http://schemas.microsoft.com/office/drawing/2014/main" id="{8EC247F1-9038-2149-B63D-CE98D0E40B01}"/>
                  </a:ext>
                </a:extLst>
              </p:cNvPr>
              <p:cNvGraphicFramePr>
                <a:graphicFrameLocks noChangeAspect="1"/>
              </p:cNvGraphicFramePr>
              <p:nvPr/>
            </p:nvGraphicFramePr>
            <p:xfrm>
              <a:off x="8134786" y="2873830"/>
              <a:ext cx="994701" cy="1275600"/>
            </p:xfrm>
            <a:graphic>
              <a:graphicData uri="http://schemas.microsoft.com/office/drawing/2017/model3d">
                <am3d:model3d r:embed="rId2">
                  <am3d:spPr>
                    <a:xfrm>
                      <a:off x="0" y="0"/>
                      <a:ext cx="994701" cy="1275600"/>
                    </a:xfrm>
                    <a:prstGeom prst="rect">
                      <a:avLst/>
                    </a:prstGeom>
                  </am3d:spPr>
                  <am3d:camera>
                    <am3d:pos x="0" y="0" z="50785696"/>
                    <am3d:up dx="0" dy="36000000" dz="0"/>
                    <am3d:lookAt x="0" y="0" z="0"/>
                    <am3d:perspective fov="2700000"/>
                  </am3d:camera>
                  <am3d:trans>
                    <am3d:meterPerModelUnit n="1206625" d="1000000"/>
                    <am3d:preTrans dx="0" dy="-17997206" dz="-3623253"/>
                    <am3d:scale>
                      <am3d:sx n="1000000" d="1000000"/>
                      <am3d:sy n="1000000" d="1000000"/>
                      <am3d:sz n="1000000" d="1000000"/>
                    </am3d:scale>
                    <am3d:rot ax="8700000" ay="-1800000" az="-9600000"/>
                    <am3d:postTrans dx="0" dy="0" dz="0"/>
                  </am3d:trans>
                  <am3d:raster rName="Office3DRenderer" rVer="16.0.8326">
                    <am3d:blip r:embed="rId3"/>
                  </am3d:raster>
                  <am3d:objViewport viewportSz="734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ricket Bat and Ball">
                <a:extLst>
                  <a:ext uri="{FF2B5EF4-FFF2-40B4-BE49-F238E27FC236}">
                    <a16:creationId xmlns:a16="http://schemas.microsoft.com/office/drawing/2014/main" id="{8EC247F1-9038-2149-B63D-CE98D0E40B01}"/>
                  </a:ext>
                </a:extLst>
              </p:cNvPr>
              <p:cNvPicPr>
                <a:picLocks noGrp="1" noRot="1" noChangeAspect="1" noMove="1" noResize="1" noEditPoints="1" noAdjustHandles="1" noChangeArrowheads="1" noChangeShapeType="1" noCrop="1"/>
              </p:cNvPicPr>
              <p:nvPr/>
            </p:nvPicPr>
            <p:blipFill>
              <a:blip r:embed="rId3"/>
              <a:stretch>
                <a:fillRect/>
              </a:stretch>
            </p:blipFill>
            <p:spPr>
              <a:xfrm>
                <a:off x="8134786" y="2873830"/>
                <a:ext cx="994701" cy="1275600"/>
              </a:xfrm>
              <a:prstGeom prst="rect">
                <a:avLst/>
              </a:prstGeom>
            </p:spPr>
          </p:pic>
        </mc:Fallback>
      </mc:AlternateContent>
    </p:spTree>
    <p:extLst>
      <p:ext uri="{BB962C8B-B14F-4D97-AF65-F5344CB8AC3E}">
        <p14:creationId xmlns:p14="http://schemas.microsoft.com/office/powerpoint/2010/main" val="343772459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afterEffect">
                                  <p:stCondLst>
                                    <p:cond delay="0"/>
                                  </p:stCondLst>
                                  <p:childTnLst>
                                    <p:anim calcmode="lin" valueType="num">
                                      <p:cBhvr additive="sum">
                                        <p:cTn id="6"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E2BEEA-45A0-39FA-C64C-74A12C0396B0}"/>
              </a:ext>
            </a:extLst>
          </p:cNvPr>
          <p:cNvSpPr txBox="1"/>
          <p:nvPr/>
        </p:nvSpPr>
        <p:spPr>
          <a:xfrm>
            <a:off x="333829" y="246743"/>
            <a:ext cx="11234057" cy="584775"/>
          </a:xfrm>
          <a:prstGeom prst="rect">
            <a:avLst/>
          </a:prstGeom>
          <a:noFill/>
        </p:spPr>
        <p:txBody>
          <a:bodyPr wrap="square" rtlCol="0">
            <a:spAutoFit/>
          </a:bodyPr>
          <a:lstStyle/>
          <a:p>
            <a:pPr algn="ctr"/>
            <a:r>
              <a:rPr lang="en-US" sz="3200" b="1" dirty="0">
                <a:solidFill>
                  <a:srgbClr val="FFFF00"/>
                </a:solidFill>
              </a:rPr>
              <a:t>QUERY                                                       </a:t>
            </a:r>
          </a:p>
        </p:txBody>
      </p:sp>
      <p:pic>
        <p:nvPicPr>
          <p:cNvPr id="6" name="Picture 5">
            <a:extLst>
              <a:ext uri="{FF2B5EF4-FFF2-40B4-BE49-F238E27FC236}">
                <a16:creationId xmlns:a16="http://schemas.microsoft.com/office/drawing/2014/main" id="{E95871F1-7278-7B58-1F18-E6544895DE03}"/>
              </a:ext>
            </a:extLst>
          </p:cNvPr>
          <p:cNvPicPr>
            <a:picLocks noChangeAspect="1"/>
          </p:cNvPicPr>
          <p:nvPr/>
        </p:nvPicPr>
        <p:blipFill>
          <a:blip r:embed="rId2"/>
          <a:stretch>
            <a:fillRect/>
          </a:stretch>
        </p:blipFill>
        <p:spPr>
          <a:xfrm>
            <a:off x="689112" y="1007165"/>
            <a:ext cx="10575235" cy="5300870"/>
          </a:xfrm>
          <a:prstGeom prst="rect">
            <a:avLst/>
          </a:prstGeom>
        </p:spPr>
      </p:pic>
    </p:spTree>
    <p:extLst>
      <p:ext uri="{BB962C8B-B14F-4D97-AF65-F5344CB8AC3E}">
        <p14:creationId xmlns:p14="http://schemas.microsoft.com/office/powerpoint/2010/main" val="118746930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81C9BD5-9188-8E25-E3EC-F8302E282FB5}"/>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14" name="Picture 13">
            <a:extLst>
              <a:ext uri="{FF2B5EF4-FFF2-40B4-BE49-F238E27FC236}">
                <a16:creationId xmlns:a16="http://schemas.microsoft.com/office/drawing/2014/main" id="{13B4054B-226F-A142-4692-B2D53F3E6397}"/>
              </a:ext>
            </a:extLst>
          </p:cNvPr>
          <p:cNvPicPr>
            <a:picLocks noChangeAspect="1"/>
          </p:cNvPicPr>
          <p:nvPr/>
        </p:nvPicPr>
        <p:blipFill>
          <a:blip r:embed="rId2"/>
          <a:stretch>
            <a:fillRect/>
          </a:stretch>
        </p:blipFill>
        <p:spPr>
          <a:xfrm>
            <a:off x="270633" y="505654"/>
            <a:ext cx="5454306" cy="5908398"/>
          </a:xfrm>
          <a:prstGeom prst="rect">
            <a:avLst/>
          </a:prstGeom>
        </p:spPr>
      </p:pic>
      <p:pic>
        <p:nvPicPr>
          <p:cNvPr id="16" name="Picture 15">
            <a:extLst>
              <a:ext uri="{FF2B5EF4-FFF2-40B4-BE49-F238E27FC236}">
                <a16:creationId xmlns:a16="http://schemas.microsoft.com/office/drawing/2014/main" id="{BBB56F2E-DC54-3162-4C21-FD0D825D2641}"/>
              </a:ext>
            </a:extLst>
          </p:cNvPr>
          <p:cNvPicPr>
            <a:picLocks noChangeAspect="1"/>
          </p:cNvPicPr>
          <p:nvPr/>
        </p:nvPicPr>
        <p:blipFill>
          <a:blip r:embed="rId3"/>
          <a:stretch>
            <a:fillRect/>
          </a:stretch>
        </p:blipFill>
        <p:spPr>
          <a:xfrm>
            <a:off x="5883965" y="513176"/>
            <a:ext cx="6037402" cy="5900876"/>
          </a:xfrm>
          <a:prstGeom prst="rect">
            <a:avLst/>
          </a:prstGeom>
        </p:spPr>
      </p:pic>
      <p:sp>
        <p:nvSpPr>
          <p:cNvPr id="9" name="TextBox 8">
            <a:extLst>
              <a:ext uri="{FF2B5EF4-FFF2-40B4-BE49-F238E27FC236}">
                <a16:creationId xmlns:a16="http://schemas.microsoft.com/office/drawing/2014/main" id="{9CD94A42-7611-7F71-8638-50F7B4C6D88C}"/>
              </a:ext>
            </a:extLst>
          </p:cNvPr>
          <p:cNvSpPr txBox="1"/>
          <p:nvPr/>
        </p:nvSpPr>
        <p:spPr>
          <a:xfrm>
            <a:off x="5080000" y="3030247"/>
            <a:ext cx="1175657" cy="369332"/>
          </a:xfrm>
          <a:prstGeom prst="rect">
            <a:avLst/>
          </a:prstGeom>
          <a:solidFill>
            <a:schemeClr val="accent1">
              <a:lumMod val="40000"/>
              <a:lumOff val="60000"/>
            </a:schemeClr>
          </a:solidFill>
        </p:spPr>
        <p:txBody>
          <a:bodyPr wrap="square" rtlCol="0">
            <a:spAutoFit/>
          </a:bodyPr>
          <a:lstStyle/>
          <a:p>
            <a:r>
              <a:rPr lang="en-US" dirty="0">
                <a:solidFill>
                  <a:srgbClr val="FFFF00"/>
                </a:solidFill>
              </a:rPr>
              <a:t>OUTPUT</a:t>
            </a:r>
          </a:p>
        </p:txBody>
      </p:sp>
    </p:spTree>
    <p:extLst>
      <p:ext uri="{BB962C8B-B14F-4D97-AF65-F5344CB8AC3E}">
        <p14:creationId xmlns:p14="http://schemas.microsoft.com/office/powerpoint/2010/main" val="69488813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extLst>
              <a:ext uri="{837473B0-CC2E-450A-ABE3-18F120FF3D39}">
                <a1611:picAttrSrcUrl xmlns:a1611="http://schemas.microsoft.com/office/drawing/2016/11/main" r:id="rId3"/>
              </a:ext>
            </a:extLst>
          </a:blip>
          <a:srcRect/>
          <a:stretch>
            <a:fillRect t="-10000" b="-10000"/>
          </a:stretch>
        </a:blipFill>
        <a:effectLst/>
      </p:bgPr>
    </p:bg>
    <p:spTree>
      <p:nvGrpSpPr>
        <p:cNvPr id="1" name=""/>
        <p:cNvGrpSpPr/>
        <p:nvPr/>
      </p:nvGrpSpPr>
      <p:grpSpPr>
        <a:xfrm>
          <a:off x="0" y="0"/>
          <a:ext cx="0" cy="0"/>
          <a:chOff x="0" y="0"/>
          <a:chExt cx="0" cy="0"/>
        </a:xfrm>
      </p:grpSpPr>
      <p:grpSp>
        <p:nvGrpSpPr>
          <p:cNvPr id="6" name="Group 10">
            <a:extLst>
              <a:ext uri="{FF2B5EF4-FFF2-40B4-BE49-F238E27FC236}">
                <a16:creationId xmlns:a16="http://schemas.microsoft.com/office/drawing/2014/main" id="{9057417B-0C81-4DED-A753-2A1EBD9EB5A6}"/>
              </a:ext>
            </a:extLst>
          </p:cNvPr>
          <p:cNvGrpSpPr/>
          <p:nvPr/>
        </p:nvGrpSpPr>
        <p:grpSpPr>
          <a:xfrm>
            <a:off x="275957" y="238070"/>
            <a:ext cx="6391247" cy="1944681"/>
            <a:chOff x="4780729" y="1350371"/>
            <a:chExt cx="6391247" cy="1725263"/>
          </a:xfrm>
        </p:grpSpPr>
        <p:sp>
          <p:nvSpPr>
            <p:cNvPr id="7" name="Rectangle 8">
              <a:extLst>
                <a:ext uri="{FF2B5EF4-FFF2-40B4-BE49-F238E27FC236}">
                  <a16:creationId xmlns:a16="http://schemas.microsoft.com/office/drawing/2014/main" id="{E4AC6EFF-A9C3-4CD6-8DD9-E23DB4D3C0FA}"/>
                </a:ext>
              </a:extLst>
            </p:cNvPr>
            <p:cNvSpPr/>
            <p:nvPr/>
          </p:nvSpPr>
          <p:spPr>
            <a:xfrm>
              <a:off x="4780729" y="2051241"/>
              <a:ext cx="6391247" cy="8926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Pentagon 1">
              <a:extLst>
                <a:ext uri="{FF2B5EF4-FFF2-40B4-BE49-F238E27FC236}">
                  <a16:creationId xmlns:a16="http://schemas.microsoft.com/office/drawing/2014/main" id="{C887B8B6-9F10-4776-B189-047B2EB09574}"/>
                </a:ext>
              </a:extLst>
            </p:cNvPr>
            <p:cNvSpPr/>
            <p:nvPr/>
          </p:nvSpPr>
          <p:spPr>
            <a:xfrm>
              <a:off x="5504979" y="1350372"/>
              <a:ext cx="1104522" cy="588476"/>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4">
              <a:extLst>
                <a:ext uri="{FF2B5EF4-FFF2-40B4-BE49-F238E27FC236}">
                  <a16:creationId xmlns:a16="http://schemas.microsoft.com/office/drawing/2014/main" id="{BD35B18B-5E98-4971-B9B1-D469C689DED3}"/>
                </a:ext>
              </a:extLst>
            </p:cNvPr>
            <p:cNvGrpSpPr/>
            <p:nvPr/>
          </p:nvGrpSpPr>
          <p:grpSpPr>
            <a:xfrm>
              <a:off x="5436029" y="2010737"/>
              <a:ext cx="5527719" cy="1064897"/>
              <a:chOff x="6290704" y="1928180"/>
              <a:chExt cx="2359121" cy="1019839"/>
            </a:xfrm>
          </p:grpSpPr>
          <p:sp>
            <p:nvSpPr>
              <p:cNvPr id="12" name="TextBox 11">
                <a:extLst>
                  <a:ext uri="{FF2B5EF4-FFF2-40B4-BE49-F238E27FC236}">
                    <a16:creationId xmlns:a16="http://schemas.microsoft.com/office/drawing/2014/main" id="{39A847E4-1E67-4686-9612-F8087632E8C0}"/>
                  </a:ext>
                </a:extLst>
              </p:cNvPr>
              <p:cNvSpPr txBox="1"/>
              <p:nvPr/>
            </p:nvSpPr>
            <p:spPr>
              <a:xfrm>
                <a:off x="6417576" y="2217917"/>
                <a:ext cx="2232249" cy="265279"/>
              </a:xfrm>
              <a:prstGeom prst="rect">
                <a:avLst/>
              </a:prstGeom>
              <a:noFill/>
            </p:spPr>
            <p:txBody>
              <a:bodyPr wrap="square" rtlCol="0">
                <a:spAutoFit/>
              </a:bodyPr>
              <a:lstStyle/>
              <a:p>
                <a:endParaRPr lang="ko-KR" altLang="en-US" sz="1200" dirty="0">
                  <a:solidFill>
                    <a:schemeClr val="bg1"/>
                  </a:solidFill>
                </a:endParaRPr>
              </a:p>
            </p:txBody>
          </p:sp>
          <p:sp>
            <p:nvSpPr>
              <p:cNvPr id="13" name="TextBox 12">
                <a:extLst>
                  <a:ext uri="{FF2B5EF4-FFF2-40B4-BE49-F238E27FC236}">
                    <a16:creationId xmlns:a16="http://schemas.microsoft.com/office/drawing/2014/main" id="{5442A3F7-8C72-41E7-9E8F-B1AE6C0324C4}"/>
                  </a:ext>
                </a:extLst>
              </p:cNvPr>
              <p:cNvSpPr txBox="1"/>
              <p:nvPr/>
            </p:nvSpPr>
            <p:spPr>
              <a:xfrm>
                <a:off x="6290704" y="1928180"/>
                <a:ext cx="2232249" cy="1019839"/>
              </a:xfrm>
              <a:prstGeom prst="rect">
                <a:avLst/>
              </a:prstGeom>
              <a:noFill/>
            </p:spPr>
            <p:txBody>
              <a:bodyPr wrap="square" rtlCol="0">
                <a:spAutoFit/>
              </a:bodyPr>
              <a:lstStyle/>
              <a:p>
                <a:r>
                  <a:rPr lang="en-US" sz="1200" b="1" dirty="0">
                    <a:solidFill>
                      <a:schemeClr val="bg1"/>
                    </a:solidFill>
                    <a:latin typeface="Arial Black" panose="020B0A04020102020204" pitchFamily="34" charset="0"/>
                  </a:rPr>
                  <a:t>.  Batsman</a:t>
                </a:r>
              </a:p>
              <a:p>
                <a:pPr marL="285750" indent="-285750">
                  <a:buFont typeface="Wingdings" panose="05000000000000000000" pitchFamily="2" charset="2"/>
                  <a:buChar char="v"/>
                </a:pPr>
                <a:r>
                  <a:rPr lang="en-US" sz="1200" dirty="0">
                    <a:solidFill>
                      <a:schemeClr val="bg1"/>
                    </a:solidFill>
                    <a:latin typeface="Arial Black" panose="020B0A04020102020204" pitchFamily="34" charset="0"/>
                  </a:rPr>
                  <a:t>Types of Batsman:-</a:t>
                </a:r>
              </a:p>
              <a:p>
                <a:pPr marL="285750" indent="-285750">
                  <a:buFont typeface="Arial" panose="020B0604020202020204" pitchFamily="34" charset="0"/>
                  <a:buChar char="•"/>
                </a:pPr>
                <a:r>
                  <a:rPr lang="en-US" sz="1200" dirty="0">
                    <a:solidFill>
                      <a:schemeClr val="bg1"/>
                    </a:solidFill>
                    <a:latin typeface="Arial Black" panose="020B0A04020102020204" pitchFamily="34" charset="0"/>
                  </a:rPr>
                  <a:t>Aggressive batsman</a:t>
                </a:r>
              </a:p>
              <a:p>
                <a:pPr marL="285750" indent="-285750">
                  <a:buFont typeface="Arial" panose="020B0604020202020204" pitchFamily="34" charset="0"/>
                  <a:buChar char="•"/>
                </a:pPr>
                <a:r>
                  <a:rPr lang="en-US" sz="1200" dirty="0">
                    <a:solidFill>
                      <a:schemeClr val="bg1"/>
                    </a:solidFill>
                    <a:latin typeface="Arial Black" panose="020B0A04020102020204" pitchFamily="34" charset="0"/>
                  </a:rPr>
                  <a:t>Anchor batsman</a:t>
                </a:r>
              </a:p>
              <a:p>
                <a:pPr marL="285750" indent="-285750">
                  <a:buFont typeface="Arial" panose="020B0604020202020204" pitchFamily="34" charset="0"/>
                  <a:buChar char="•"/>
                </a:pPr>
                <a:r>
                  <a:rPr lang="en-US" sz="1200" dirty="0">
                    <a:solidFill>
                      <a:schemeClr val="bg1"/>
                    </a:solidFill>
                    <a:latin typeface="Arial Black" panose="020B0A04020102020204" pitchFamily="34" charset="0"/>
                  </a:rPr>
                  <a:t>Hard Hitting players</a:t>
                </a:r>
              </a:p>
              <a:p>
                <a:endParaRPr lang="ko-KR" altLang="en-US" sz="1200" b="1" dirty="0">
                  <a:solidFill>
                    <a:schemeClr val="bg1"/>
                  </a:solidFill>
                </a:endParaRPr>
              </a:p>
            </p:txBody>
          </p:sp>
        </p:grpSp>
        <p:sp>
          <p:nvSpPr>
            <p:cNvPr id="10" name="Parallelogram 7">
              <a:extLst>
                <a:ext uri="{FF2B5EF4-FFF2-40B4-BE49-F238E27FC236}">
                  <a16:creationId xmlns:a16="http://schemas.microsoft.com/office/drawing/2014/main" id="{379169B4-8442-4043-B209-E86947568FE7}"/>
                </a:ext>
              </a:extLst>
            </p:cNvPr>
            <p:cNvSpPr/>
            <p:nvPr/>
          </p:nvSpPr>
          <p:spPr>
            <a:xfrm rot="5400000" flipH="1">
              <a:off x="4504583" y="1626517"/>
              <a:ext cx="1276539" cy="724247"/>
            </a:xfrm>
            <a:prstGeom prst="parallelogram">
              <a:avLst>
                <a:gd name="adj" fmla="val 9619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46152D7-152A-4953-A573-B6C808CCB40E}"/>
                </a:ext>
              </a:extLst>
            </p:cNvPr>
            <p:cNvSpPr txBox="1"/>
            <p:nvPr/>
          </p:nvSpPr>
          <p:spPr>
            <a:xfrm>
              <a:off x="5504976" y="1406201"/>
              <a:ext cx="779665"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grpSp>
        <p:nvGrpSpPr>
          <p:cNvPr id="14" name="Group 11">
            <a:extLst>
              <a:ext uri="{FF2B5EF4-FFF2-40B4-BE49-F238E27FC236}">
                <a16:creationId xmlns:a16="http://schemas.microsoft.com/office/drawing/2014/main" id="{90B70BE9-3BBE-4167-A154-D0F4084D2206}"/>
              </a:ext>
            </a:extLst>
          </p:cNvPr>
          <p:cNvGrpSpPr/>
          <p:nvPr/>
        </p:nvGrpSpPr>
        <p:grpSpPr>
          <a:xfrm>
            <a:off x="4954795" y="2105608"/>
            <a:ext cx="6391247" cy="1784440"/>
            <a:chOff x="4780729" y="1350371"/>
            <a:chExt cx="6391247" cy="1286087"/>
          </a:xfrm>
        </p:grpSpPr>
        <p:sp>
          <p:nvSpPr>
            <p:cNvPr id="15" name="Rectangle 12">
              <a:extLst>
                <a:ext uri="{FF2B5EF4-FFF2-40B4-BE49-F238E27FC236}">
                  <a16:creationId xmlns:a16="http://schemas.microsoft.com/office/drawing/2014/main" id="{2C6160B7-DE89-4075-A5FB-41CFEBD42E0E}"/>
                </a:ext>
              </a:extLst>
            </p:cNvPr>
            <p:cNvSpPr/>
            <p:nvPr/>
          </p:nvSpPr>
          <p:spPr>
            <a:xfrm>
              <a:off x="4780729" y="2051242"/>
              <a:ext cx="6391247" cy="58521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Pentagon 13">
              <a:extLst>
                <a:ext uri="{FF2B5EF4-FFF2-40B4-BE49-F238E27FC236}">
                  <a16:creationId xmlns:a16="http://schemas.microsoft.com/office/drawing/2014/main" id="{D81BB7E6-4690-4CEF-843E-B170D9504343}"/>
                </a:ext>
              </a:extLst>
            </p:cNvPr>
            <p:cNvSpPr/>
            <p:nvPr/>
          </p:nvSpPr>
          <p:spPr>
            <a:xfrm>
              <a:off x="5504979" y="1350372"/>
              <a:ext cx="1104522" cy="588476"/>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6F6D8A8-6A0B-464D-89C5-7DE94F240D84}"/>
                </a:ext>
              </a:extLst>
            </p:cNvPr>
            <p:cNvSpPr txBox="1"/>
            <p:nvPr/>
          </p:nvSpPr>
          <p:spPr>
            <a:xfrm>
              <a:off x="5733303" y="2097428"/>
              <a:ext cx="5230442" cy="318425"/>
            </a:xfrm>
            <a:prstGeom prst="rect">
              <a:avLst/>
            </a:prstGeom>
            <a:noFill/>
          </p:spPr>
          <p:txBody>
            <a:bodyPr wrap="square" rtlCol="0">
              <a:spAutoFit/>
            </a:bodyPr>
            <a:lstStyle/>
            <a:p>
              <a:endParaRPr lang="ko-KR" altLang="en-US" sz="1200" b="1" dirty="0">
                <a:solidFill>
                  <a:schemeClr val="bg1"/>
                </a:solidFill>
              </a:endParaRPr>
            </a:p>
          </p:txBody>
        </p:sp>
        <p:sp>
          <p:nvSpPr>
            <p:cNvPr id="18" name="Parallelogram 15">
              <a:extLst>
                <a:ext uri="{FF2B5EF4-FFF2-40B4-BE49-F238E27FC236}">
                  <a16:creationId xmlns:a16="http://schemas.microsoft.com/office/drawing/2014/main" id="{5BB17CB3-3D64-4B1A-B71C-75DC2E120B37}"/>
                </a:ext>
              </a:extLst>
            </p:cNvPr>
            <p:cNvSpPr/>
            <p:nvPr/>
          </p:nvSpPr>
          <p:spPr>
            <a:xfrm rot="5400000" flipH="1">
              <a:off x="4504583" y="1626517"/>
              <a:ext cx="1276539" cy="724247"/>
            </a:xfrm>
            <a:prstGeom prst="parallelogram">
              <a:avLst>
                <a:gd name="adj" fmla="val 9619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9201999-8A2B-42DA-B749-E60060F91556}"/>
                </a:ext>
              </a:extLst>
            </p:cNvPr>
            <p:cNvSpPr txBox="1"/>
            <p:nvPr/>
          </p:nvSpPr>
          <p:spPr>
            <a:xfrm>
              <a:off x="5504976" y="1406201"/>
              <a:ext cx="779665"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grpSp>
      <p:grpSp>
        <p:nvGrpSpPr>
          <p:cNvPr id="22" name="Group 19">
            <a:extLst>
              <a:ext uri="{FF2B5EF4-FFF2-40B4-BE49-F238E27FC236}">
                <a16:creationId xmlns:a16="http://schemas.microsoft.com/office/drawing/2014/main" id="{BB9902E9-E6FF-4168-BF6A-0C686917E1D2}"/>
              </a:ext>
            </a:extLst>
          </p:cNvPr>
          <p:cNvGrpSpPr/>
          <p:nvPr/>
        </p:nvGrpSpPr>
        <p:grpSpPr>
          <a:xfrm>
            <a:off x="392320" y="3183327"/>
            <a:ext cx="6391247" cy="1895814"/>
            <a:chOff x="4780729" y="1350371"/>
            <a:chExt cx="6391247" cy="1286087"/>
          </a:xfrm>
        </p:grpSpPr>
        <p:sp>
          <p:nvSpPr>
            <p:cNvPr id="23" name="Rectangle 20">
              <a:extLst>
                <a:ext uri="{FF2B5EF4-FFF2-40B4-BE49-F238E27FC236}">
                  <a16:creationId xmlns:a16="http://schemas.microsoft.com/office/drawing/2014/main" id="{3873F8FD-A95C-4566-9DEF-E80E3C733873}"/>
                </a:ext>
              </a:extLst>
            </p:cNvPr>
            <p:cNvSpPr/>
            <p:nvPr/>
          </p:nvSpPr>
          <p:spPr>
            <a:xfrm>
              <a:off x="4780729" y="2051242"/>
              <a:ext cx="6391247" cy="58521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Arrow: Pentagon 21">
              <a:extLst>
                <a:ext uri="{FF2B5EF4-FFF2-40B4-BE49-F238E27FC236}">
                  <a16:creationId xmlns:a16="http://schemas.microsoft.com/office/drawing/2014/main" id="{DDC4D8B4-5666-4FEB-86D0-D8401AB3D665}"/>
                </a:ext>
              </a:extLst>
            </p:cNvPr>
            <p:cNvSpPr/>
            <p:nvPr/>
          </p:nvSpPr>
          <p:spPr>
            <a:xfrm>
              <a:off x="5504979" y="1350372"/>
              <a:ext cx="1104522" cy="588476"/>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2">
              <a:extLst>
                <a:ext uri="{FF2B5EF4-FFF2-40B4-BE49-F238E27FC236}">
                  <a16:creationId xmlns:a16="http://schemas.microsoft.com/office/drawing/2014/main" id="{D37D8A8D-2511-4CED-88FF-E173340F5499}"/>
                </a:ext>
              </a:extLst>
            </p:cNvPr>
            <p:cNvGrpSpPr/>
            <p:nvPr/>
          </p:nvGrpSpPr>
          <p:grpSpPr>
            <a:xfrm>
              <a:off x="5733303" y="2205348"/>
              <a:ext cx="5230444" cy="295835"/>
              <a:chOff x="6417575" y="2114559"/>
              <a:chExt cx="2232250" cy="283318"/>
            </a:xfrm>
          </p:grpSpPr>
          <p:sp>
            <p:nvSpPr>
              <p:cNvPr id="28" name="TextBox 27">
                <a:extLst>
                  <a:ext uri="{FF2B5EF4-FFF2-40B4-BE49-F238E27FC236}">
                    <a16:creationId xmlns:a16="http://schemas.microsoft.com/office/drawing/2014/main" id="{822714FD-B19E-415E-A2F9-21664909B876}"/>
                  </a:ext>
                </a:extLst>
              </p:cNvPr>
              <p:cNvSpPr txBox="1"/>
              <p:nvPr/>
            </p:nvSpPr>
            <p:spPr>
              <a:xfrm>
                <a:off x="6417576" y="2217917"/>
                <a:ext cx="2232249" cy="179960"/>
              </a:xfrm>
              <a:prstGeom prst="rect">
                <a:avLst/>
              </a:prstGeom>
              <a:noFill/>
            </p:spPr>
            <p:txBody>
              <a:bodyPr wrap="square" rtlCol="0">
                <a:spAutoFit/>
              </a:bodyPr>
              <a:lstStyle/>
              <a:p>
                <a:endParaRPr lang="ko-KR" altLang="en-US" sz="1200" dirty="0">
                  <a:solidFill>
                    <a:schemeClr val="bg1"/>
                  </a:solidFill>
                </a:endParaRPr>
              </a:p>
            </p:txBody>
          </p:sp>
          <p:sp>
            <p:nvSpPr>
              <p:cNvPr id="29" name="TextBox 28">
                <a:extLst>
                  <a:ext uri="{FF2B5EF4-FFF2-40B4-BE49-F238E27FC236}">
                    <a16:creationId xmlns:a16="http://schemas.microsoft.com/office/drawing/2014/main" id="{0FFD9E3E-20C7-406A-84CE-0B6B0BEA4BA9}"/>
                  </a:ext>
                </a:extLst>
              </p:cNvPr>
              <p:cNvSpPr txBox="1"/>
              <p:nvPr/>
            </p:nvSpPr>
            <p:spPr>
              <a:xfrm>
                <a:off x="6417575" y="2114559"/>
                <a:ext cx="2232249" cy="179960"/>
              </a:xfrm>
              <a:prstGeom prst="rect">
                <a:avLst/>
              </a:prstGeom>
              <a:noFill/>
            </p:spPr>
            <p:txBody>
              <a:bodyPr wrap="square" rtlCol="0">
                <a:spAutoFit/>
              </a:bodyPr>
              <a:lstStyle/>
              <a:p>
                <a:endParaRPr lang="ko-KR" altLang="en-US" sz="1200" b="1" dirty="0">
                  <a:solidFill>
                    <a:schemeClr val="bg1"/>
                  </a:solidFill>
                </a:endParaRPr>
              </a:p>
            </p:txBody>
          </p:sp>
        </p:grpSp>
        <p:sp>
          <p:nvSpPr>
            <p:cNvPr id="26" name="Parallelogram 23">
              <a:extLst>
                <a:ext uri="{FF2B5EF4-FFF2-40B4-BE49-F238E27FC236}">
                  <a16:creationId xmlns:a16="http://schemas.microsoft.com/office/drawing/2014/main" id="{BB492DB5-1FAD-4920-857C-847FB1FE9B14}"/>
                </a:ext>
              </a:extLst>
            </p:cNvPr>
            <p:cNvSpPr/>
            <p:nvPr/>
          </p:nvSpPr>
          <p:spPr>
            <a:xfrm rot="5400000" flipH="1">
              <a:off x="4504583" y="1626517"/>
              <a:ext cx="1276539" cy="724247"/>
            </a:xfrm>
            <a:prstGeom prst="parallelogram">
              <a:avLst>
                <a:gd name="adj" fmla="val 96198"/>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213185C5-8671-404A-AE45-FA643291B9C3}"/>
                </a:ext>
              </a:extLst>
            </p:cNvPr>
            <p:cNvSpPr txBox="1"/>
            <p:nvPr/>
          </p:nvSpPr>
          <p:spPr>
            <a:xfrm>
              <a:off x="5504976" y="1406201"/>
              <a:ext cx="779665"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grpSp>
      <p:grpSp>
        <p:nvGrpSpPr>
          <p:cNvPr id="30" name="Group 27">
            <a:extLst>
              <a:ext uri="{FF2B5EF4-FFF2-40B4-BE49-F238E27FC236}">
                <a16:creationId xmlns:a16="http://schemas.microsoft.com/office/drawing/2014/main" id="{81D92956-D402-42BF-8AB4-E9B9A3FCFCD5}"/>
              </a:ext>
            </a:extLst>
          </p:cNvPr>
          <p:cNvGrpSpPr/>
          <p:nvPr/>
        </p:nvGrpSpPr>
        <p:grpSpPr>
          <a:xfrm>
            <a:off x="5714630" y="5206661"/>
            <a:ext cx="6391247" cy="1332891"/>
            <a:chOff x="4780729" y="1350371"/>
            <a:chExt cx="6391247" cy="1286087"/>
          </a:xfrm>
        </p:grpSpPr>
        <p:sp>
          <p:nvSpPr>
            <p:cNvPr id="31" name="Rectangle 28">
              <a:extLst>
                <a:ext uri="{FF2B5EF4-FFF2-40B4-BE49-F238E27FC236}">
                  <a16:creationId xmlns:a16="http://schemas.microsoft.com/office/drawing/2014/main" id="{1CFF0094-C299-4EB1-9BE3-FF6518CA2A52}"/>
                </a:ext>
              </a:extLst>
            </p:cNvPr>
            <p:cNvSpPr/>
            <p:nvPr/>
          </p:nvSpPr>
          <p:spPr>
            <a:xfrm>
              <a:off x="4780729" y="2051242"/>
              <a:ext cx="6391247" cy="58521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Arrow: Pentagon 29">
              <a:extLst>
                <a:ext uri="{FF2B5EF4-FFF2-40B4-BE49-F238E27FC236}">
                  <a16:creationId xmlns:a16="http://schemas.microsoft.com/office/drawing/2014/main" id="{930AA34B-72D5-4833-8797-ED65CD7591EE}"/>
                </a:ext>
              </a:extLst>
            </p:cNvPr>
            <p:cNvSpPr/>
            <p:nvPr/>
          </p:nvSpPr>
          <p:spPr>
            <a:xfrm>
              <a:off x="5504979" y="1350372"/>
              <a:ext cx="1104522" cy="588476"/>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F8C2A04E-4506-45BA-91E2-04B11F408FD7}"/>
                </a:ext>
              </a:extLst>
            </p:cNvPr>
            <p:cNvSpPr txBox="1"/>
            <p:nvPr/>
          </p:nvSpPr>
          <p:spPr>
            <a:xfrm>
              <a:off x="5524807" y="2117721"/>
              <a:ext cx="5273748" cy="326666"/>
            </a:xfrm>
            <a:prstGeom prst="rect">
              <a:avLst/>
            </a:prstGeom>
            <a:noFill/>
          </p:spPr>
          <p:txBody>
            <a:bodyPr wrap="square" rtlCol="0">
              <a:spAutoFit/>
            </a:bodyPr>
            <a:lstStyle/>
            <a:p>
              <a:pPr marL="171450" indent="-171450">
                <a:buFont typeface="Arial" panose="020B0604020202020204" pitchFamily="34" charset="0"/>
                <a:buChar char="•"/>
              </a:pPr>
              <a:r>
                <a:rPr lang="en-US" altLang="ko-KR" sz="1600" b="1" dirty="0">
                  <a:solidFill>
                    <a:schemeClr val="bg1"/>
                  </a:solidFill>
                  <a:latin typeface="Arial Narrow" panose="020B0606020202030204" pitchFamily="34" charset="0"/>
                </a:rPr>
                <a:t>Wicketkeepers</a:t>
              </a:r>
              <a:endParaRPr lang="ko-KR" altLang="en-US" sz="1600" b="1" dirty="0">
                <a:solidFill>
                  <a:schemeClr val="bg1"/>
                </a:solidFill>
                <a:latin typeface="Arial Narrow" panose="020B0606020202030204" pitchFamily="34" charset="0"/>
              </a:endParaRPr>
            </a:p>
          </p:txBody>
        </p:sp>
        <p:sp>
          <p:nvSpPr>
            <p:cNvPr id="34" name="Parallelogram 31">
              <a:extLst>
                <a:ext uri="{FF2B5EF4-FFF2-40B4-BE49-F238E27FC236}">
                  <a16:creationId xmlns:a16="http://schemas.microsoft.com/office/drawing/2014/main" id="{FBE4CEC0-DC67-46F2-8E02-95FD0B74BC26}"/>
                </a:ext>
              </a:extLst>
            </p:cNvPr>
            <p:cNvSpPr/>
            <p:nvPr/>
          </p:nvSpPr>
          <p:spPr>
            <a:xfrm rot="5400000" flipH="1">
              <a:off x="4504583" y="1626517"/>
              <a:ext cx="1276539" cy="724247"/>
            </a:xfrm>
            <a:prstGeom prst="parallelogram">
              <a:avLst>
                <a:gd name="adj" fmla="val 9619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1905EADE-A5C0-4F73-90ED-C074B3CB964F}"/>
                </a:ext>
              </a:extLst>
            </p:cNvPr>
            <p:cNvSpPr txBox="1"/>
            <p:nvPr/>
          </p:nvSpPr>
          <p:spPr>
            <a:xfrm>
              <a:off x="5504976" y="1406201"/>
              <a:ext cx="779665"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sp>
        <p:nvSpPr>
          <p:cNvPr id="3" name="TextBox 2">
            <a:extLst>
              <a:ext uri="{FF2B5EF4-FFF2-40B4-BE49-F238E27FC236}">
                <a16:creationId xmlns:a16="http://schemas.microsoft.com/office/drawing/2014/main" id="{6C765E26-9ED3-13F8-B79E-B99348A6938B}"/>
              </a:ext>
            </a:extLst>
          </p:cNvPr>
          <p:cNvSpPr txBox="1"/>
          <p:nvPr/>
        </p:nvSpPr>
        <p:spPr>
          <a:xfrm>
            <a:off x="5699138" y="3082984"/>
            <a:ext cx="3176097" cy="830997"/>
          </a:xfrm>
          <a:prstGeom prst="rect">
            <a:avLst/>
          </a:prstGeom>
          <a:noFill/>
        </p:spPr>
        <p:txBody>
          <a:bodyPr wrap="square">
            <a:spAutoFit/>
          </a:bodyPr>
          <a:lstStyle/>
          <a:p>
            <a:pPr marL="171450" indent="-171450">
              <a:buFont typeface="Arial" panose="020B0604020202020204" pitchFamily="34" charset="0"/>
              <a:buChar char="•"/>
            </a:pPr>
            <a:r>
              <a:rPr lang="en-US" sz="1200" b="1" dirty="0">
                <a:solidFill>
                  <a:schemeClr val="bg1"/>
                </a:solidFill>
                <a:latin typeface="Arial Black" panose="020B0A04020102020204" pitchFamily="34" charset="0"/>
              </a:rPr>
              <a:t>Bowlers</a:t>
            </a:r>
          </a:p>
          <a:p>
            <a:pPr marL="285750" indent="-285750">
              <a:buFont typeface="Wingdings" panose="05000000000000000000" pitchFamily="2" charset="2"/>
              <a:buChar char="v"/>
            </a:pPr>
            <a:r>
              <a:rPr lang="en-US" sz="1200" dirty="0">
                <a:solidFill>
                  <a:schemeClr val="bg1"/>
                </a:solidFill>
                <a:latin typeface="Arial Black" panose="020B0A04020102020204" pitchFamily="34" charset="0"/>
              </a:rPr>
              <a:t>Types of bowlers:-</a:t>
            </a:r>
          </a:p>
          <a:p>
            <a:pPr marL="285750" indent="-285750">
              <a:buFont typeface="Arial" panose="020B0604020202020204" pitchFamily="34" charset="0"/>
              <a:buChar char="•"/>
            </a:pPr>
            <a:r>
              <a:rPr lang="en-US" sz="1200" dirty="0">
                <a:solidFill>
                  <a:schemeClr val="bg1"/>
                </a:solidFill>
                <a:latin typeface="Arial Black" panose="020B0A04020102020204" pitchFamily="34" charset="0"/>
              </a:rPr>
              <a:t>With Good Economy</a:t>
            </a:r>
          </a:p>
          <a:p>
            <a:pPr marL="285750" indent="-285750">
              <a:buFont typeface="Arial" panose="020B0604020202020204" pitchFamily="34" charset="0"/>
              <a:buChar char="•"/>
            </a:pPr>
            <a:r>
              <a:rPr lang="en-US" sz="1200" dirty="0">
                <a:solidFill>
                  <a:schemeClr val="bg1"/>
                </a:solidFill>
                <a:latin typeface="Arial Black" panose="020B0A04020102020204" pitchFamily="34" charset="0"/>
              </a:rPr>
              <a:t>With Best Strike</a:t>
            </a:r>
          </a:p>
        </p:txBody>
      </p:sp>
      <p:sp>
        <p:nvSpPr>
          <p:cNvPr id="38" name="TextBox 37">
            <a:extLst>
              <a:ext uri="{FF2B5EF4-FFF2-40B4-BE49-F238E27FC236}">
                <a16:creationId xmlns:a16="http://schemas.microsoft.com/office/drawing/2014/main" id="{94064E9B-30B8-CF1C-6D81-50BA0789130F}"/>
              </a:ext>
            </a:extLst>
          </p:cNvPr>
          <p:cNvSpPr txBox="1"/>
          <p:nvPr/>
        </p:nvSpPr>
        <p:spPr>
          <a:xfrm>
            <a:off x="1116186" y="4501859"/>
            <a:ext cx="5455138" cy="338554"/>
          </a:xfrm>
          <a:prstGeom prst="rect">
            <a:avLst/>
          </a:prstGeom>
          <a:noFill/>
        </p:spPr>
        <p:txBody>
          <a:bodyPr wrap="square">
            <a:spAutoFit/>
          </a:bodyPr>
          <a:lstStyle/>
          <a:p>
            <a:pPr marL="171450" indent="-171450">
              <a:buFont typeface="Arial" panose="020B0604020202020204" pitchFamily="34" charset="0"/>
              <a:buChar char="•"/>
            </a:pPr>
            <a:r>
              <a:rPr lang="en-US" sz="1200" b="1" dirty="0">
                <a:solidFill>
                  <a:schemeClr val="bg1"/>
                </a:solidFill>
                <a:latin typeface="Arial Black" panose="020B0A04020102020204" pitchFamily="34" charset="0"/>
              </a:rPr>
              <a:t>All </a:t>
            </a:r>
            <a:r>
              <a:rPr lang="en-US" sz="1600" b="1" dirty="0">
                <a:solidFill>
                  <a:schemeClr val="bg1"/>
                </a:solidFill>
                <a:latin typeface="Arial Black" panose="020B0A04020102020204" pitchFamily="34" charset="0"/>
              </a:rPr>
              <a:t>Rounders</a:t>
            </a:r>
            <a:endParaRPr lang="en-US" sz="12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14882250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A1AF60-23E9-63D3-21A7-A7A9EC3121A3}"/>
              </a:ext>
            </a:extLst>
          </p:cNvPr>
          <p:cNvSpPr txBox="1"/>
          <p:nvPr/>
        </p:nvSpPr>
        <p:spPr>
          <a:xfrm>
            <a:off x="475027" y="470089"/>
            <a:ext cx="11438678" cy="5878532"/>
          </a:xfrm>
          <a:prstGeom prst="rec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nchor="t">
            <a:spAutoFit/>
          </a:bodyPr>
          <a:lstStyle/>
          <a:p>
            <a:pPr algn="ctr"/>
            <a:r>
              <a:rPr lang="en-US" sz="9600" dirty="0"/>
              <a:t>All Rounders</a:t>
            </a:r>
            <a:endParaRPr lang="en-US" sz="2800" dirty="0"/>
          </a:p>
          <a:p>
            <a:pPr algn="ctr"/>
            <a:endParaRPr lang="en-US" sz="2800" dirty="0"/>
          </a:p>
          <a:p>
            <a:pPr algn="ctr"/>
            <a:endParaRPr lang="en-US" sz="2800" dirty="0"/>
          </a:p>
          <a:p>
            <a:pPr algn="ctr"/>
            <a:r>
              <a:rPr lang="en-US" sz="2800" dirty="0"/>
              <a:t>Now you need to get 2-3 </a:t>
            </a:r>
            <a:r>
              <a:rPr lang="en-US" sz="2800" dirty="0" err="1"/>
              <a:t>All_rounders</a:t>
            </a:r>
            <a:r>
              <a:rPr lang="en-US" sz="2800" dirty="0"/>
              <a:t> with the best batting as well as bowling strike rate and who have faced at least 500 balls in IPL so far and have bowled minimum 300 </a:t>
            </a:r>
            <a:r>
              <a:rPr lang="en-US" sz="2800" dirty="0" err="1"/>
              <a:t>balls.To</a:t>
            </a:r>
            <a:r>
              <a:rPr lang="en-US" sz="2800" dirty="0"/>
              <a:t> do that you have to make a list of 10 players you want to bid in the auction so that when you try to grab them in auction you should not pay the amount greater than you have in the purse for a particular player. ( strike rate of an all rounder can be calculated using the same criteria of batsman similarly the bowling strike rate can be calculated using the criteria of a bowler</a:t>
            </a:r>
          </a:p>
        </p:txBody>
      </p:sp>
      <mc:AlternateContent xmlns:mc="http://schemas.openxmlformats.org/markup-compatibility/2006">
        <mc:Choice xmlns:am3d="http://schemas.microsoft.com/office/drawing/2017/model3d" Requires="am3d">
          <p:graphicFrame>
            <p:nvGraphicFramePr>
              <p:cNvPr id="2" name="3D Model 1" descr="Cricket Bat and Ball">
                <a:extLst>
                  <a:ext uri="{FF2B5EF4-FFF2-40B4-BE49-F238E27FC236}">
                    <a16:creationId xmlns:a16="http://schemas.microsoft.com/office/drawing/2014/main" id="{8EC247F1-9038-2149-B63D-CE98D0E40B01}"/>
                  </a:ext>
                </a:extLst>
              </p:cNvPr>
              <p:cNvGraphicFramePr>
                <a:graphicFrameLocks noChangeAspect="1"/>
              </p:cNvGraphicFramePr>
              <p:nvPr>
                <p:extLst>
                  <p:ext uri="{D42A27DB-BD31-4B8C-83A1-F6EECF244321}">
                    <p14:modId xmlns:p14="http://schemas.microsoft.com/office/powerpoint/2010/main" val="1062184815"/>
                  </p:ext>
                </p:extLst>
              </p:nvPr>
            </p:nvGraphicFramePr>
            <p:xfrm>
              <a:off x="9540920" y="636105"/>
              <a:ext cx="994557" cy="1103917"/>
            </p:xfrm>
            <a:graphic>
              <a:graphicData uri="http://schemas.microsoft.com/office/drawing/2017/model3d">
                <am3d:model3d r:embed="rId2">
                  <am3d:spPr>
                    <a:xfrm>
                      <a:off x="0" y="0"/>
                      <a:ext cx="994557" cy="1103917"/>
                    </a:xfrm>
                    <a:prstGeom prst="rect">
                      <a:avLst/>
                    </a:prstGeom>
                  </am3d:spPr>
                  <am3d:camera>
                    <am3d:pos x="0" y="0" z="50785696"/>
                    <am3d:up dx="0" dy="36000000" dz="0"/>
                    <am3d:lookAt x="0" y="0" z="0"/>
                    <am3d:perspective fov="2700000"/>
                  </am3d:camera>
                  <am3d:trans>
                    <am3d:meterPerModelUnit n="1206625" d="1000000"/>
                    <am3d:preTrans dx="0" dy="-17997206" dz="-3623253"/>
                    <am3d:scale>
                      <am3d:sx n="1000000" d="1000000"/>
                      <am3d:sy n="1000000" d="1000000"/>
                      <am3d:sz n="1000000" d="1000000"/>
                    </am3d:scale>
                    <am3d:rot ax="-10292445" ay="1449323" az="-10554003"/>
                    <am3d:postTrans dx="0" dy="0" dz="0"/>
                  </am3d:trans>
                  <am3d:raster rName="Office3DRenderer" rVer="16.0.8326">
                    <am3d:blip r:embed="rId3"/>
                  </am3d:raster>
                  <am3d:objViewport viewportSz="11207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ricket Bat and Ball">
                <a:extLst>
                  <a:ext uri="{FF2B5EF4-FFF2-40B4-BE49-F238E27FC236}">
                    <a16:creationId xmlns:a16="http://schemas.microsoft.com/office/drawing/2014/main" id="{8EC247F1-9038-2149-B63D-CE98D0E40B01}"/>
                  </a:ext>
                </a:extLst>
              </p:cNvPr>
              <p:cNvPicPr>
                <a:picLocks noGrp="1" noRot="1" noChangeAspect="1" noMove="1" noResize="1" noEditPoints="1" noAdjustHandles="1" noChangeArrowheads="1" noChangeShapeType="1" noCrop="1"/>
              </p:cNvPicPr>
              <p:nvPr/>
            </p:nvPicPr>
            <p:blipFill>
              <a:blip r:embed="rId3"/>
              <a:stretch>
                <a:fillRect/>
              </a:stretch>
            </p:blipFill>
            <p:spPr>
              <a:xfrm>
                <a:off x="9540920" y="636105"/>
                <a:ext cx="994557" cy="1103917"/>
              </a:xfrm>
              <a:prstGeom prst="rect">
                <a:avLst/>
              </a:prstGeom>
            </p:spPr>
          </p:pic>
        </mc:Fallback>
      </mc:AlternateContent>
    </p:spTree>
    <p:extLst>
      <p:ext uri="{BB962C8B-B14F-4D97-AF65-F5344CB8AC3E}">
        <p14:creationId xmlns:p14="http://schemas.microsoft.com/office/powerpoint/2010/main" val="427223424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afterEffect">
                                  <p:stCondLst>
                                    <p:cond delay="0"/>
                                  </p:stCondLst>
                                  <p:childTnLst>
                                    <p:anim calcmode="lin" valueType="num">
                                      <p:cBhvr additive="sum">
                                        <p:cTn id="6"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E2BEEA-45A0-39FA-C64C-74A12C0396B0}"/>
              </a:ext>
            </a:extLst>
          </p:cNvPr>
          <p:cNvSpPr txBox="1"/>
          <p:nvPr/>
        </p:nvSpPr>
        <p:spPr>
          <a:xfrm>
            <a:off x="333829" y="246743"/>
            <a:ext cx="11234057" cy="584775"/>
          </a:xfrm>
          <a:prstGeom prst="rect">
            <a:avLst/>
          </a:prstGeom>
          <a:noFill/>
        </p:spPr>
        <p:txBody>
          <a:bodyPr wrap="square" rtlCol="0">
            <a:spAutoFit/>
          </a:bodyPr>
          <a:lstStyle/>
          <a:p>
            <a:pPr algn="ctr"/>
            <a:r>
              <a:rPr lang="en-US" sz="3200" b="1" dirty="0">
                <a:solidFill>
                  <a:srgbClr val="FFFF00"/>
                </a:solidFill>
              </a:rPr>
              <a:t>QUERY                                                       </a:t>
            </a:r>
          </a:p>
        </p:txBody>
      </p:sp>
      <p:pic>
        <p:nvPicPr>
          <p:cNvPr id="3" name="Picture 2">
            <a:extLst>
              <a:ext uri="{FF2B5EF4-FFF2-40B4-BE49-F238E27FC236}">
                <a16:creationId xmlns:a16="http://schemas.microsoft.com/office/drawing/2014/main" id="{0A206F20-39E2-7B34-5647-26A7879F8740}"/>
              </a:ext>
            </a:extLst>
          </p:cNvPr>
          <p:cNvPicPr>
            <a:picLocks noChangeAspect="1"/>
          </p:cNvPicPr>
          <p:nvPr/>
        </p:nvPicPr>
        <p:blipFill>
          <a:blip r:embed="rId2"/>
          <a:stretch>
            <a:fillRect/>
          </a:stretch>
        </p:blipFill>
        <p:spPr>
          <a:xfrm>
            <a:off x="624115" y="831518"/>
            <a:ext cx="10943772" cy="5804869"/>
          </a:xfrm>
          <a:prstGeom prst="rect">
            <a:avLst/>
          </a:prstGeom>
        </p:spPr>
      </p:pic>
    </p:spTree>
    <p:extLst>
      <p:ext uri="{BB962C8B-B14F-4D97-AF65-F5344CB8AC3E}">
        <p14:creationId xmlns:p14="http://schemas.microsoft.com/office/powerpoint/2010/main" val="329746561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81C9BD5-9188-8E25-E3EC-F8302E282FB5}"/>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0" name="Picture 9">
            <a:extLst>
              <a:ext uri="{FF2B5EF4-FFF2-40B4-BE49-F238E27FC236}">
                <a16:creationId xmlns:a16="http://schemas.microsoft.com/office/drawing/2014/main" id="{787CE3CF-B32C-FE48-3E90-377B3057F195}"/>
              </a:ext>
            </a:extLst>
          </p:cNvPr>
          <p:cNvPicPr>
            <a:picLocks noChangeAspect="1"/>
          </p:cNvPicPr>
          <p:nvPr/>
        </p:nvPicPr>
        <p:blipFill rotWithShape="1">
          <a:blip r:embed="rId2"/>
          <a:srcRect r="31056"/>
          <a:stretch/>
        </p:blipFill>
        <p:spPr>
          <a:xfrm>
            <a:off x="450575" y="145142"/>
            <a:ext cx="10774016" cy="3124201"/>
          </a:xfrm>
          <a:prstGeom prst="rect">
            <a:avLst/>
          </a:prstGeom>
        </p:spPr>
      </p:pic>
      <p:sp>
        <p:nvSpPr>
          <p:cNvPr id="9" name="TextBox 8">
            <a:extLst>
              <a:ext uri="{FF2B5EF4-FFF2-40B4-BE49-F238E27FC236}">
                <a16:creationId xmlns:a16="http://schemas.microsoft.com/office/drawing/2014/main" id="{9CD94A42-7611-7F71-8638-50F7B4C6D88C}"/>
              </a:ext>
            </a:extLst>
          </p:cNvPr>
          <p:cNvSpPr txBox="1"/>
          <p:nvPr/>
        </p:nvSpPr>
        <p:spPr>
          <a:xfrm>
            <a:off x="7209183" y="299272"/>
            <a:ext cx="1175657" cy="369332"/>
          </a:xfrm>
          <a:prstGeom prst="rect">
            <a:avLst/>
          </a:prstGeom>
          <a:solidFill>
            <a:schemeClr val="accent1">
              <a:lumMod val="40000"/>
              <a:lumOff val="60000"/>
            </a:schemeClr>
          </a:solidFill>
        </p:spPr>
        <p:txBody>
          <a:bodyPr wrap="square" rtlCol="0">
            <a:spAutoFit/>
          </a:bodyPr>
          <a:lstStyle/>
          <a:p>
            <a:r>
              <a:rPr lang="en-US" dirty="0">
                <a:solidFill>
                  <a:srgbClr val="FFFF00"/>
                </a:solidFill>
              </a:rPr>
              <a:t>OUTPUT</a:t>
            </a:r>
          </a:p>
        </p:txBody>
      </p:sp>
      <p:pic>
        <p:nvPicPr>
          <p:cNvPr id="14" name="Picture 13">
            <a:extLst>
              <a:ext uri="{FF2B5EF4-FFF2-40B4-BE49-F238E27FC236}">
                <a16:creationId xmlns:a16="http://schemas.microsoft.com/office/drawing/2014/main" id="{FE2D7AEC-685C-BAD4-0EA9-048D857B11EC}"/>
              </a:ext>
            </a:extLst>
          </p:cNvPr>
          <p:cNvPicPr>
            <a:picLocks noChangeAspect="1"/>
          </p:cNvPicPr>
          <p:nvPr/>
        </p:nvPicPr>
        <p:blipFill>
          <a:blip r:embed="rId3"/>
          <a:stretch>
            <a:fillRect/>
          </a:stretch>
        </p:blipFill>
        <p:spPr>
          <a:xfrm>
            <a:off x="450575" y="3411804"/>
            <a:ext cx="10774016" cy="3380567"/>
          </a:xfrm>
          <a:prstGeom prst="rect">
            <a:avLst/>
          </a:prstGeom>
        </p:spPr>
      </p:pic>
    </p:spTree>
    <p:extLst>
      <p:ext uri="{BB962C8B-B14F-4D97-AF65-F5344CB8AC3E}">
        <p14:creationId xmlns:p14="http://schemas.microsoft.com/office/powerpoint/2010/main" val="360818941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A1AF60-23E9-63D3-21A7-A7A9EC3121A3}"/>
              </a:ext>
            </a:extLst>
          </p:cNvPr>
          <p:cNvSpPr txBox="1"/>
          <p:nvPr/>
        </p:nvSpPr>
        <p:spPr>
          <a:xfrm>
            <a:off x="1607931" y="1551563"/>
            <a:ext cx="9347200" cy="3754874"/>
          </a:xfrm>
          <a:prstGeom prst="rec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nchor="b">
            <a:spAutoFit/>
          </a:bodyPr>
          <a:lstStyle/>
          <a:p>
            <a:pPr algn="ctr"/>
            <a:r>
              <a:rPr lang="en-US" sz="8800" dirty="0"/>
              <a:t>Wicket Keepers</a:t>
            </a:r>
          </a:p>
          <a:p>
            <a:pPr algn="ctr"/>
            <a:r>
              <a:rPr lang="en-US" sz="3000" dirty="0"/>
              <a:t>Criteria for choosing wicket-keepers from the list-</a:t>
            </a:r>
          </a:p>
          <a:p>
            <a:pPr algn="ctr"/>
            <a:r>
              <a:rPr lang="en-US" sz="3000" dirty="0"/>
              <a:t>Those players who have taken most wickets and have played in </a:t>
            </a:r>
            <a:r>
              <a:rPr lang="en-US" sz="3000" dirty="0" err="1"/>
              <a:t>atleast</a:t>
            </a:r>
            <a:r>
              <a:rPr lang="en-US" sz="3000" dirty="0"/>
              <a:t> two seasons also number of no balls should also be less than other players and have given less runs to a team. </a:t>
            </a:r>
          </a:p>
        </p:txBody>
      </p:sp>
    </p:spTree>
    <p:extLst>
      <p:ext uri="{BB962C8B-B14F-4D97-AF65-F5344CB8AC3E}">
        <p14:creationId xmlns:p14="http://schemas.microsoft.com/office/powerpoint/2010/main" val="199297443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D39D6-1BE5-B968-4EE4-49518B1DCBDD}"/>
              </a:ext>
            </a:extLst>
          </p:cNvPr>
          <p:cNvSpPr>
            <a:spLocks noGrp="1"/>
          </p:cNvSpPr>
          <p:nvPr>
            <p:ph type="title"/>
          </p:nvPr>
        </p:nvSpPr>
        <p:spPr>
          <a:xfrm>
            <a:off x="556591" y="371061"/>
            <a:ext cx="10946433" cy="6215269"/>
          </a:xfrm>
        </p:spPr>
        <p:txBody>
          <a:bodyPr>
            <a:noAutofit/>
          </a:bodyPr>
          <a:lstStyle/>
          <a:p>
            <a:pPr marL="571500" indent="-571500">
              <a:buFont typeface="Arial" panose="020B0604020202020204" pitchFamily="34" charset="0"/>
              <a:buChar char="•"/>
            </a:pPr>
            <a:br>
              <a:rPr lang="en-US" sz="3200" dirty="0"/>
            </a:br>
            <a:br>
              <a:rPr lang="en-US" sz="3200" dirty="0"/>
            </a:br>
            <a:r>
              <a:rPr lang="en-US" sz="3200" dirty="0"/>
              <a:t>List of  players for a good winning team ,2 players from every category based on analysis and  queries performed:-</a:t>
            </a:r>
            <a:br>
              <a:rPr lang="en-US" sz="3200" dirty="0"/>
            </a:br>
            <a:br>
              <a:rPr lang="en-US" sz="3200" dirty="0"/>
            </a:br>
            <a:r>
              <a:rPr lang="en-US" sz="3200" b="1" dirty="0"/>
              <a:t>Aggressive batsman-</a:t>
            </a:r>
            <a:r>
              <a:rPr lang="en-US" sz="3200" b="1" u="sng" dirty="0"/>
              <a:t>AD Russell, N Pooran</a:t>
            </a:r>
            <a:br>
              <a:rPr lang="en-US" sz="3200" b="1" dirty="0"/>
            </a:br>
            <a:r>
              <a:rPr lang="en-US" sz="3200" b="1" dirty="0"/>
              <a:t>Anchor batsman-</a:t>
            </a:r>
            <a:r>
              <a:rPr lang="en-US" sz="3200" b="1" u="sng" dirty="0"/>
              <a:t>Iqbal </a:t>
            </a:r>
            <a:r>
              <a:rPr lang="en-US" sz="3200" b="1" u="sng" dirty="0" err="1"/>
              <a:t>Abdulla,RD</a:t>
            </a:r>
            <a:r>
              <a:rPr lang="en-US" sz="3200" b="1" u="sng" dirty="0"/>
              <a:t> Gaikwad</a:t>
            </a:r>
            <a:br>
              <a:rPr lang="en-US" sz="3200" b="1" dirty="0"/>
            </a:br>
            <a:r>
              <a:rPr lang="en-US" sz="3200" b="1" dirty="0"/>
              <a:t>Hard Hitting players-</a:t>
            </a:r>
            <a:r>
              <a:rPr lang="en-US" sz="3200" b="1" u="sng" dirty="0"/>
              <a:t>L </a:t>
            </a:r>
            <a:r>
              <a:rPr lang="en-US" sz="3200" b="1" u="sng" dirty="0" err="1"/>
              <a:t>Ronchi,Umar</a:t>
            </a:r>
            <a:r>
              <a:rPr lang="en-US" sz="3200" b="1" u="sng" dirty="0"/>
              <a:t> Gul</a:t>
            </a:r>
            <a:br>
              <a:rPr lang="en-US" sz="3200" b="1" dirty="0"/>
            </a:br>
            <a:r>
              <a:rPr lang="en-US" sz="3200" b="1" dirty="0"/>
              <a:t>Bowlers with good econ0my-</a:t>
            </a:r>
            <a:r>
              <a:rPr lang="en-US" sz="3200" b="1" u="sng" dirty="0"/>
              <a:t>VRV </a:t>
            </a:r>
            <a:r>
              <a:rPr lang="en-US" sz="3200" b="1" u="sng" dirty="0" err="1"/>
              <a:t>singh</a:t>
            </a:r>
            <a:r>
              <a:rPr lang="en-US" sz="3200" b="1" u="sng" dirty="0"/>
              <a:t>, A</a:t>
            </a:r>
            <a:r>
              <a:rPr lang="en-US" sz="3200" b="1" dirty="0"/>
              <a:t> Mithun</a:t>
            </a:r>
            <a:r>
              <a:rPr lang="en-US" sz="3200" dirty="0"/>
              <a:t>(lower </a:t>
            </a:r>
            <a:r>
              <a:rPr lang="en-US" sz="3200" dirty="0" err="1"/>
              <a:t>economy,better</a:t>
            </a:r>
            <a:r>
              <a:rPr lang="en-US" sz="3200" dirty="0"/>
              <a:t> player)</a:t>
            </a:r>
            <a:br>
              <a:rPr lang="en-US" sz="3200" b="1" dirty="0"/>
            </a:br>
            <a:r>
              <a:rPr lang="en-US" sz="3200" b="1" dirty="0"/>
              <a:t>Bowlers with best Strike rate- </a:t>
            </a:r>
            <a:r>
              <a:rPr lang="en-US" sz="3200" b="1" u="sng" dirty="0"/>
              <a:t>NA Saini, CH Gayle</a:t>
            </a:r>
            <a:r>
              <a:rPr lang="en-US" sz="3200" u="sng" dirty="0"/>
              <a:t>(lower strike </a:t>
            </a:r>
            <a:r>
              <a:rPr lang="en-US" sz="3200" u="sng" dirty="0" err="1"/>
              <a:t>rate,better</a:t>
            </a:r>
            <a:r>
              <a:rPr lang="en-US" sz="3200" u="sng" dirty="0"/>
              <a:t> player)</a:t>
            </a:r>
            <a:br>
              <a:rPr lang="en-US" sz="3200" b="1" dirty="0"/>
            </a:br>
            <a:r>
              <a:rPr lang="en-US" sz="3200" b="1" dirty="0"/>
              <a:t>All Rounders-</a:t>
            </a:r>
            <a:r>
              <a:rPr lang="en-US" sz="3200" b="1" u="sng" dirty="0"/>
              <a:t>TM Dilshan, V Kohli</a:t>
            </a:r>
            <a:br>
              <a:rPr lang="en-US" sz="3200" b="1" dirty="0"/>
            </a:br>
            <a:br>
              <a:rPr lang="en-US" sz="3200" dirty="0"/>
            </a:br>
            <a:endParaRPr lang="en-US" sz="3200" dirty="0"/>
          </a:p>
        </p:txBody>
      </p:sp>
      <p:sp>
        <p:nvSpPr>
          <p:cNvPr id="3" name="Slide Number Placeholder 2">
            <a:extLst>
              <a:ext uri="{FF2B5EF4-FFF2-40B4-BE49-F238E27FC236}">
                <a16:creationId xmlns:a16="http://schemas.microsoft.com/office/drawing/2014/main" id="{D3276707-CF8F-157D-C115-08351FBA41E7}"/>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407838644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EB877-B3AA-305F-0500-BBF1028015C4}"/>
              </a:ext>
            </a:extLst>
          </p:cNvPr>
          <p:cNvSpPr>
            <a:spLocks noGrp="1"/>
          </p:cNvSpPr>
          <p:nvPr>
            <p:ph type="title"/>
          </p:nvPr>
        </p:nvSpPr>
        <p:spPr>
          <a:xfrm>
            <a:off x="507999" y="2006600"/>
            <a:ext cx="10995024" cy="2844800"/>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sz="7200" dirty="0">
                <a:solidFill>
                  <a:srgbClr val="FF0000"/>
                </a:solidFill>
                <a:highlight>
                  <a:srgbClr val="FFFF00"/>
                </a:highlight>
              </a:rPr>
              <a:t>ADDITIONAL QUESTIONS</a:t>
            </a:r>
          </a:p>
        </p:txBody>
      </p:sp>
      <p:sp>
        <p:nvSpPr>
          <p:cNvPr id="3" name="Slide Number Placeholder 2">
            <a:extLst>
              <a:ext uri="{FF2B5EF4-FFF2-40B4-BE49-F238E27FC236}">
                <a16:creationId xmlns:a16="http://schemas.microsoft.com/office/drawing/2014/main" id="{047D455C-1064-6C15-4C44-41E5DB5E795A}"/>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42283899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2F100E-0069-89C7-7152-7D6B6191221A}"/>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3" name="TextBox 2">
            <a:extLst>
              <a:ext uri="{FF2B5EF4-FFF2-40B4-BE49-F238E27FC236}">
                <a16:creationId xmlns:a16="http://schemas.microsoft.com/office/drawing/2014/main" id="{A0EF8F85-C1BC-19F7-A576-37F4EDFC3673}"/>
              </a:ext>
            </a:extLst>
          </p:cNvPr>
          <p:cNvSpPr txBox="1"/>
          <p:nvPr/>
        </p:nvSpPr>
        <p:spPr>
          <a:xfrm>
            <a:off x="435428" y="197346"/>
            <a:ext cx="11321143" cy="6463308"/>
          </a:xfrm>
          <a:prstGeom prst="rec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dirty="0"/>
              <a:t>(Deliveries is the table created using the IPL_Ball data whereas the Matches table has been created using the IPL_Matches data)</a:t>
            </a:r>
            <a:r>
              <a:rPr lang="en-US" b="1" i="1" dirty="0"/>
              <a:t>MENTIONED IN PROJECT</a:t>
            </a:r>
            <a:endParaRPr lang="en-US" dirty="0"/>
          </a:p>
          <a:p>
            <a:endParaRPr lang="en-US" dirty="0"/>
          </a:p>
          <a:p>
            <a:r>
              <a:rPr lang="en-US" dirty="0"/>
              <a:t>Create table Deliveries(id int,inning int,over int,ball int,batsman varchar, non_striker varchar ,  bowler varchar,batsman_runs int ,   extra_runs int, total_runs int, is_wicket int, dismissal_kind varchar, player_dismisssed varchar, fielder varchar,extras_type varchar, batting_team varchar,  bowling_team varchar);	   </a:t>
            </a:r>
          </a:p>
          <a:p>
            <a:r>
              <a:rPr lang="en-US" dirty="0"/>
              <a:t>copy Deliveries from 'C:\Program Files\PostgreSQL\12\IPL Dataset\IPL_Ball.csv'</a:t>
            </a:r>
          </a:p>
          <a:p>
            <a:r>
              <a:rPr lang="en-US" dirty="0"/>
              <a:t>delimiter ','csv header;</a:t>
            </a:r>
          </a:p>
          <a:p>
            <a:endParaRPr lang="en-US" dirty="0"/>
          </a:p>
          <a:p>
            <a:r>
              <a:rPr lang="en-US" dirty="0"/>
              <a:t>select * from Deliveries;</a:t>
            </a:r>
          </a:p>
          <a:p>
            <a:endParaRPr lang="en-US" dirty="0"/>
          </a:p>
          <a:p>
            <a:r>
              <a:rPr lang="en-US" b="1" dirty="0"/>
              <a:t>(CREATED AT STARTING ,JUST PROVIDING THE QUERY AGAIN)</a:t>
            </a:r>
          </a:p>
          <a:p>
            <a:endParaRPr lang="en-US" b="1" dirty="0"/>
          </a:p>
          <a:p>
            <a:r>
              <a:rPr lang="en-US" dirty="0">
                <a:latin typeface="Aptos Display" panose="020B0004020202020204" pitchFamily="34" charset="0"/>
              </a:rPr>
              <a:t>create table matches (id int,city varchar,date date,player_of_match varchar, venue varchar,neutral_venue varchar,team1 varchar, team2 varchar,toss_winner varchar,toss_decision varchar, winner varchar,result varchar,result_margin varchar, eliminator varchar,method varchar,umpire1 varchar,umpire2 varchar);</a:t>
            </a:r>
            <a:br>
              <a:rPr lang="en-US" dirty="0">
                <a:latin typeface="Aptos Display" panose="020B0004020202020204" pitchFamily="34" charset="0"/>
              </a:rPr>
            </a:br>
            <a:r>
              <a:rPr lang="en-US" dirty="0">
                <a:latin typeface="Aptos Display" panose="020B0004020202020204" pitchFamily="34" charset="0"/>
              </a:rPr>
              <a:t>						 </a:t>
            </a:r>
            <a:br>
              <a:rPr lang="en-US" dirty="0">
                <a:latin typeface="Aptos Display" panose="020B0004020202020204" pitchFamily="34" charset="0"/>
              </a:rPr>
            </a:br>
            <a:r>
              <a:rPr lang="en-US" dirty="0">
                <a:latin typeface="Aptos Display" panose="020B0004020202020204" pitchFamily="34" charset="0"/>
              </a:rPr>
              <a:t>copy matches from 'C:\Program Files\PostgreSQL\12\IPL Dataset\IPL_matches.csv'</a:t>
            </a:r>
            <a:br>
              <a:rPr lang="en-US" dirty="0">
                <a:latin typeface="Aptos Display" panose="020B0004020202020204" pitchFamily="34" charset="0"/>
              </a:rPr>
            </a:br>
            <a:r>
              <a:rPr lang="en-US" dirty="0">
                <a:latin typeface="Aptos Display" panose="020B0004020202020204" pitchFamily="34" charset="0"/>
              </a:rPr>
              <a:t>delimiter ','</a:t>
            </a:r>
            <a:br>
              <a:rPr lang="en-US" dirty="0">
                <a:latin typeface="Aptos Display" panose="020B0004020202020204" pitchFamily="34" charset="0"/>
              </a:rPr>
            </a:br>
            <a:r>
              <a:rPr lang="en-US" dirty="0">
                <a:latin typeface="Aptos Display" panose="020B0004020202020204" pitchFamily="34" charset="0"/>
              </a:rPr>
              <a:t>csv header;</a:t>
            </a:r>
            <a:br>
              <a:rPr lang="en-US" dirty="0">
                <a:latin typeface="Aptos Display" panose="020B0004020202020204" pitchFamily="34" charset="0"/>
              </a:rPr>
            </a:br>
            <a:br>
              <a:rPr lang="en-US" dirty="0">
                <a:latin typeface="Aptos Display" panose="020B0004020202020204" pitchFamily="34" charset="0"/>
              </a:rPr>
            </a:br>
            <a:r>
              <a:rPr lang="en-US" dirty="0">
                <a:latin typeface="Aptos Display" panose="020B0004020202020204" pitchFamily="34" charset="0"/>
              </a:rPr>
              <a:t>select * from matches;</a:t>
            </a:r>
            <a:br>
              <a:rPr lang="en-US" dirty="0">
                <a:latin typeface="Aptos Display" panose="020B0004020202020204" pitchFamily="34" charset="0"/>
              </a:rPr>
            </a:br>
            <a:endParaRPr lang="en-US" dirty="0"/>
          </a:p>
        </p:txBody>
      </p:sp>
    </p:spTree>
    <p:extLst>
      <p:ext uri="{BB962C8B-B14F-4D97-AF65-F5344CB8AC3E}">
        <p14:creationId xmlns:p14="http://schemas.microsoft.com/office/powerpoint/2010/main" val="118456360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BC5C-CA02-6B22-4842-D0D5911106A3}"/>
              </a:ext>
            </a:extLst>
          </p:cNvPr>
          <p:cNvSpPr>
            <a:spLocks noGrp="1"/>
          </p:cNvSpPr>
          <p:nvPr>
            <p:ph type="title"/>
          </p:nvPr>
        </p:nvSpPr>
        <p:spPr>
          <a:xfrm>
            <a:off x="423180" y="547914"/>
            <a:ext cx="10694763" cy="511629"/>
          </a:xfrm>
          <a:solidFill>
            <a:schemeClr val="accent1">
              <a:lumMod val="40000"/>
              <a:lumOff val="60000"/>
            </a:schemeClr>
          </a:solidFill>
        </p:spPr>
        <p:txBody>
          <a:bodyPr anchor="t">
            <a:normAutofit fontScale="90000"/>
          </a:bodyPr>
          <a:lstStyle/>
          <a:p>
            <a:r>
              <a:rPr lang="en-US" dirty="0"/>
              <a:t>Ques 1 . Get the count of cities that have hosted an IPL match</a:t>
            </a:r>
          </a:p>
        </p:txBody>
      </p:sp>
      <p:sp>
        <p:nvSpPr>
          <p:cNvPr id="4" name="Text Placeholder 3">
            <a:extLst>
              <a:ext uri="{FF2B5EF4-FFF2-40B4-BE49-F238E27FC236}">
                <a16:creationId xmlns:a16="http://schemas.microsoft.com/office/drawing/2014/main" id="{5356E38A-3242-E481-1EF0-30E648B20A4A}"/>
              </a:ext>
            </a:extLst>
          </p:cNvPr>
          <p:cNvSpPr>
            <a:spLocks noGrp="1"/>
          </p:cNvSpPr>
          <p:nvPr>
            <p:ph type="body" sz="half" idx="2"/>
          </p:nvPr>
        </p:nvSpPr>
        <p:spPr>
          <a:xfrm>
            <a:off x="662644" y="1483178"/>
            <a:ext cx="10215833" cy="1458686"/>
          </a:xfrm>
          <a:solidFill>
            <a:schemeClr val="accent1">
              <a:lumMod val="40000"/>
              <a:lumOff val="60000"/>
            </a:schemeClr>
          </a:solidFill>
        </p:spPr>
        <p:txBody>
          <a:bodyPr anchor="t">
            <a:normAutofit fontScale="85000" lnSpcReduction="20000"/>
          </a:bodyPr>
          <a:lstStyle/>
          <a:p>
            <a:pPr algn="l"/>
            <a:r>
              <a:rPr lang="en-US" sz="3200" dirty="0"/>
              <a:t>Query-&gt;</a:t>
            </a:r>
          </a:p>
          <a:p>
            <a:pPr algn="l"/>
            <a:r>
              <a:rPr lang="en-US" sz="3200" dirty="0"/>
              <a:t>SELECT COUNT(DISTINCT city) </a:t>
            </a:r>
          </a:p>
          <a:p>
            <a:pPr algn="l"/>
            <a:r>
              <a:rPr lang="en-US" sz="3200" dirty="0"/>
              <a:t>FROM Matches;</a:t>
            </a:r>
          </a:p>
        </p:txBody>
      </p:sp>
      <p:sp>
        <p:nvSpPr>
          <p:cNvPr id="5" name="Slide Number Placeholder 4">
            <a:extLst>
              <a:ext uri="{FF2B5EF4-FFF2-40B4-BE49-F238E27FC236}">
                <a16:creationId xmlns:a16="http://schemas.microsoft.com/office/drawing/2014/main" id="{8D0E2FB4-10CD-2A70-28E8-676C961E3FD5}"/>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1" name="Picture 10">
            <a:extLst>
              <a:ext uri="{FF2B5EF4-FFF2-40B4-BE49-F238E27FC236}">
                <a16:creationId xmlns:a16="http://schemas.microsoft.com/office/drawing/2014/main" id="{22BA19AA-2772-0526-1A4E-D952DC952A51}"/>
              </a:ext>
            </a:extLst>
          </p:cNvPr>
          <p:cNvPicPr>
            <a:picLocks noChangeAspect="1"/>
          </p:cNvPicPr>
          <p:nvPr/>
        </p:nvPicPr>
        <p:blipFill>
          <a:blip r:embed="rId2"/>
          <a:stretch>
            <a:fillRect/>
          </a:stretch>
        </p:blipFill>
        <p:spPr>
          <a:xfrm>
            <a:off x="662644" y="3173186"/>
            <a:ext cx="9802156" cy="2501899"/>
          </a:xfrm>
          <a:prstGeom prst="rect">
            <a:avLst/>
          </a:prstGeom>
        </p:spPr>
      </p:pic>
    </p:spTree>
    <p:extLst>
      <p:ext uri="{BB962C8B-B14F-4D97-AF65-F5344CB8AC3E}">
        <p14:creationId xmlns:p14="http://schemas.microsoft.com/office/powerpoint/2010/main" val="38273339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BC5C-CA02-6B22-4842-D0D5911106A3}"/>
              </a:ext>
            </a:extLst>
          </p:cNvPr>
          <p:cNvSpPr>
            <a:spLocks noGrp="1"/>
          </p:cNvSpPr>
          <p:nvPr>
            <p:ph type="title"/>
          </p:nvPr>
        </p:nvSpPr>
        <p:spPr>
          <a:xfrm>
            <a:off x="435429" y="283030"/>
            <a:ext cx="11321142" cy="2692400"/>
          </a:xfrm>
          <a:solidFill>
            <a:schemeClr val="accent1">
              <a:lumMod val="40000"/>
              <a:lumOff val="60000"/>
            </a:schemeClr>
          </a:solidFill>
        </p:spPr>
        <p:txBody>
          <a:bodyPr anchor="t">
            <a:noAutofit/>
          </a:bodyPr>
          <a:lstStyle/>
          <a:p>
            <a:pPr algn="l"/>
            <a:r>
              <a:rPr lang="en-US" sz="2400" dirty="0"/>
              <a:t>Ques2. Create table deliveries_v02 with all the columns of the table ‘deliveries’ and an additional</a:t>
            </a:r>
            <a:br>
              <a:rPr lang="en-US" sz="2400" dirty="0"/>
            </a:br>
            <a:r>
              <a:rPr lang="en-US" sz="2400" dirty="0"/>
              <a:t>column ball_result containing values boundary, dot or other depending on the total_run(boundary for &gt;= 4, dot for 0 and other for any other number)</a:t>
            </a:r>
            <a:br>
              <a:rPr lang="en-US" sz="2400" dirty="0"/>
            </a:br>
            <a:r>
              <a:rPr lang="en-US" sz="2400" dirty="0"/>
              <a:t>(Hint 1 : CASE WHEN statement is used to get condition based results)</a:t>
            </a:r>
            <a:br>
              <a:rPr lang="en-US" sz="2400" dirty="0"/>
            </a:br>
            <a:r>
              <a:rPr lang="en-US" sz="2400" dirty="0"/>
              <a:t>(Hint 2: To convert the output data of the select statement into a table, you can use a</a:t>
            </a:r>
            <a:br>
              <a:rPr lang="en-US" sz="2400" dirty="0"/>
            </a:br>
            <a:r>
              <a:rPr lang="en-US" sz="2400" dirty="0"/>
              <a:t>subquery. Create table table_name as [entire select statement].</a:t>
            </a:r>
          </a:p>
        </p:txBody>
      </p:sp>
      <p:sp>
        <p:nvSpPr>
          <p:cNvPr id="5" name="Slide Number Placeholder 4">
            <a:extLst>
              <a:ext uri="{FF2B5EF4-FFF2-40B4-BE49-F238E27FC236}">
                <a16:creationId xmlns:a16="http://schemas.microsoft.com/office/drawing/2014/main" id="{8D0E2FB4-10CD-2A70-28E8-676C961E3FD5}"/>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7" name="Text Placeholder 6">
            <a:extLst>
              <a:ext uri="{FF2B5EF4-FFF2-40B4-BE49-F238E27FC236}">
                <a16:creationId xmlns:a16="http://schemas.microsoft.com/office/drawing/2014/main" id="{A941B929-2599-4823-E81B-3204329A5690}"/>
              </a:ext>
            </a:extLst>
          </p:cNvPr>
          <p:cNvSpPr>
            <a:spLocks noGrp="1"/>
          </p:cNvSpPr>
          <p:nvPr>
            <p:ph type="body" sz="half" idx="2"/>
          </p:nvPr>
        </p:nvSpPr>
        <p:spPr>
          <a:xfrm>
            <a:off x="435429" y="3193141"/>
            <a:ext cx="11067594" cy="3178630"/>
          </a:xfrm>
          <a:solidFill>
            <a:schemeClr val="accent1">
              <a:lumMod val="40000"/>
              <a:lumOff val="60000"/>
            </a:schemeClr>
          </a:solidFill>
        </p:spPr>
        <p:txBody>
          <a:bodyPr>
            <a:normAutofit/>
          </a:bodyPr>
          <a:lstStyle/>
          <a:p>
            <a:pPr algn="l"/>
            <a:r>
              <a:rPr lang="en-US" dirty="0"/>
              <a:t>QUERY-&gt;</a:t>
            </a:r>
          </a:p>
          <a:p>
            <a:pPr algn="l"/>
            <a:r>
              <a:rPr lang="en-US" dirty="0"/>
              <a:t>Create table deliveries_v02 as </a:t>
            </a:r>
          </a:p>
          <a:p>
            <a:pPr algn="l"/>
            <a:r>
              <a:rPr lang="en-US" dirty="0"/>
              <a:t>select *,CASE WHEN total_runs &gt;= 4 THEN 'boundary'</a:t>
            </a:r>
          </a:p>
          <a:p>
            <a:pPr algn="l"/>
            <a:r>
              <a:rPr lang="en-US" dirty="0"/>
              <a:t>				        WHEN total_runs = 0 THEN 'dot'ELSE 'other'END AS ball_result</a:t>
            </a:r>
          </a:p>
          <a:p>
            <a:pPr algn="l"/>
            <a:r>
              <a:rPr lang="en-US" dirty="0"/>
              <a:t>						from Deliveries;</a:t>
            </a:r>
          </a:p>
          <a:p>
            <a:pPr algn="l"/>
            <a:r>
              <a:rPr lang="en-US" dirty="0"/>
              <a:t>select * from deliveries_v02;</a:t>
            </a:r>
          </a:p>
        </p:txBody>
      </p:sp>
    </p:spTree>
    <p:extLst>
      <p:ext uri="{BB962C8B-B14F-4D97-AF65-F5344CB8AC3E}">
        <p14:creationId xmlns:p14="http://schemas.microsoft.com/office/powerpoint/2010/main" val="327584182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A2271-103C-EE80-BA61-F7AC37E160A6}"/>
              </a:ext>
            </a:extLst>
          </p:cNvPr>
          <p:cNvPicPr>
            <a:picLocks noChangeAspect="1"/>
          </p:cNvPicPr>
          <p:nvPr/>
        </p:nvPicPr>
        <p:blipFill>
          <a:blip r:embed="rId2"/>
          <a:stretch>
            <a:fillRect/>
          </a:stretch>
        </p:blipFill>
        <p:spPr>
          <a:xfrm>
            <a:off x="213858" y="1"/>
            <a:ext cx="11615285" cy="3251200"/>
          </a:xfrm>
          <a:prstGeom prst="rect">
            <a:avLst/>
          </a:prstGeom>
        </p:spPr>
      </p:pic>
      <p:pic>
        <p:nvPicPr>
          <p:cNvPr id="6" name="Picture 5">
            <a:extLst>
              <a:ext uri="{FF2B5EF4-FFF2-40B4-BE49-F238E27FC236}">
                <a16:creationId xmlns:a16="http://schemas.microsoft.com/office/drawing/2014/main" id="{EB1C5E78-C294-09B7-90BA-B6DB836E1696}"/>
              </a:ext>
            </a:extLst>
          </p:cNvPr>
          <p:cNvPicPr>
            <a:picLocks noChangeAspect="1"/>
          </p:cNvPicPr>
          <p:nvPr/>
        </p:nvPicPr>
        <p:blipFill>
          <a:blip r:embed="rId3"/>
          <a:stretch>
            <a:fillRect/>
          </a:stretch>
        </p:blipFill>
        <p:spPr>
          <a:xfrm>
            <a:off x="213858" y="3251200"/>
            <a:ext cx="11615285" cy="3606800"/>
          </a:xfrm>
          <a:prstGeom prst="rect">
            <a:avLst/>
          </a:prstGeom>
        </p:spPr>
      </p:pic>
    </p:spTree>
    <p:extLst>
      <p:ext uri="{BB962C8B-B14F-4D97-AF65-F5344CB8AC3E}">
        <p14:creationId xmlns:p14="http://schemas.microsoft.com/office/powerpoint/2010/main" val="409956320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E3D19-2305-4D5F-C08B-C4DEC2D1FF41}"/>
              </a:ext>
            </a:extLst>
          </p:cNvPr>
          <p:cNvSpPr txBox="1"/>
          <p:nvPr/>
        </p:nvSpPr>
        <p:spPr>
          <a:xfrm>
            <a:off x="1927274" y="2335237"/>
            <a:ext cx="9087729" cy="2292935"/>
          </a:xfrm>
          <a:prstGeom prst="rect">
            <a:avLst/>
          </a:prstGeom>
          <a:gradFill>
            <a:gsLst>
              <a:gs pos="0">
                <a:schemeClr val="accent1">
                  <a:lumMod val="5000"/>
                  <a:lumOff val="95000"/>
                  <a:alpha val="4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US" sz="2800" dirty="0"/>
              <a:t>Link for </a:t>
            </a:r>
            <a:r>
              <a:rPr lang="en-US" sz="2800"/>
              <a:t>SQL file-</a:t>
            </a:r>
            <a:r>
              <a:rPr lang="en-US" sz="2800">
                <a:hlinkClick r:id="rId2" action="ppaction://hlinkfile"/>
              </a:rPr>
              <a:t>fp2.sql</a:t>
            </a:r>
            <a:endParaRPr lang="en-US" sz="2800"/>
          </a:p>
          <a:p>
            <a:pPr algn="ctr"/>
            <a:r>
              <a:rPr lang="en-US" sz="11500" dirty="0"/>
              <a:t>Queries</a:t>
            </a:r>
          </a:p>
        </p:txBody>
      </p:sp>
    </p:spTree>
    <p:extLst>
      <p:ext uri="{BB962C8B-B14F-4D97-AF65-F5344CB8AC3E}">
        <p14:creationId xmlns:p14="http://schemas.microsoft.com/office/powerpoint/2010/main" val="417320113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BC5C-CA02-6B22-4842-D0D5911106A3}"/>
              </a:ext>
            </a:extLst>
          </p:cNvPr>
          <p:cNvSpPr>
            <a:spLocks noGrp="1"/>
          </p:cNvSpPr>
          <p:nvPr>
            <p:ph type="title"/>
          </p:nvPr>
        </p:nvSpPr>
        <p:spPr>
          <a:xfrm>
            <a:off x="423180" y="547914"/>
            <a:ext cx="10752820" cy="935264"/>
          </a:xfrm>
          <a:solidFill>
            <a:schemeClr val="accent1">
              <a:lumMod val="40000"/>
              <a:lumOff val="60000"/>
            </a:schemeClr>
          </a:solidFill>
        </p:spPr>
        <p:txBody>
          <a:bodyPr anchor="t">
            <a:normAutofit fontScale="90000"/>
          </a:bodyPr>
          <a:lstStyle/>
          <a:p>
            <a:pPr algn="l"/>
            <a:r>
              <a:rPr lang="en-US" dirty="0"/>
              <a:t>Ques 3. Write a query to fetch the total number of boundaries and dot balls from the deliveries_v02 table.</a:t>
            </a:r>
          </a:p>
        </p:txBody>
      </p:sp>
      <p:sp>
        <p:nvSpPr>
          <p:cNvPr id="4" name="Text Placeholder 3">
            <a:extLst>
              <a:ext uri="{FF2B5EF4-FFF2-40B4-BE49-F238E27FC236}">
                <a16:creationId xmlns:a16="http://schemas.microsoft.com/office/drawing/2014/main" id="{5356E38A-3242-E481-1EF0-30E648B20A4A}"/>
              </a:ext>
            </a:extLst>
          </p:cNvPr>
          <p:cNvSpPr>
            <a:spLocks noGrp="1"/>
          </p:cNvSpPr>
          <p:nvPr>
            <p:ph type="body" sz="half" idx="2"/>
          </p:nvPr>
        </p:nvSpPr>
        <p:spPr>
          <a:xfrm>
            <a:off x="423180" y="1714499"/>
            <a:ext cx="10752820" cy="1885043"/>
          </a:xfrm>
          <a:solidFill>
            <a:schemeClr val="accent1">
              <a:lumMod val="40000"/>
              <a:lumOff val="60000"/>
            </a:schemeClr>
          </a:solidFill>
        </p:spPr>
        <p:txBody>
          <a:bodyPr anchor="t">
            <a:normAutofit fontScale="62500" lnSpcReduction="20000"/>
          </a:bodyPr>
          <a:lstStyle/>
          <a:p>
            <a:pPr algn="l"/>
            <a:r>
              <a:rPr lang="en-US" sz="3200" dirty="0"/>
              <a:t>Query-&gt;</a:t>
            </a:r>
          </a:p>
          <a:p>
            <a:pPr algn="l"/>
            <a:r>
              <a:rPr lang="en-US" sz="3200" dirty="0"/>
              <a:t>SELECT </a:t>
            </a:r>
          </a:p>
          <a:p>
            <a:pPr algn="l"/>
            <a:r>
              <a:rPr lang="en-US" sz="3200" dirty="0"/>
              <a:t>  SUM(CASE WHEN ball_result = 'boundary' THEN 1 ELSE 0 END) AS total_boundaries,</a:t>
            </a:r>
          </a:p>
          <a:p>
            <a:pPr algn="l"/>
            <a:r>
              <a:rPr lang="en-US" sz="3200" dirty="0"/>
              <a:t>  SUM(CASE WHEN ball_result = 'dot' THEN 1 ELSE 0 END) AS total_dot_balls</a:t>
            </a:r>
          </a:p>
          <a:p>
            <a:pPr algn="l"/>
            <a:r>
              <a:rPr lang="en-US" sz="3200" dirty="0"/>
              <a:t>FROM deliveries_v02;</a:t>
            </a:r>
          </a:p>
        </p:txBody>
      </p:sp>
      <p:sp>
        <p:nvSpPr>
          <p:cNvPr id="5" name="Slide Number Placeholder 4">
            <a:extLst>
              <a:ext uri="{FF2B5EF4-FFF2-40B4-BE49-F238E27FC236}">
                <a16:creationId xmlns:a16="http://schemas.microsoft.com/office/drawing/2014/main" id="{8D0E2FB4-10CD-2A70-28E8-676C961E3FD5}"/>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8" name="Picture 7">
            <a:extLst>
              <a:ext uri="{FF2B5EF4-FFF2-40B4-BE49-F238E27FC236}">
                <a16:creationId xmlns:a16="http://schemas.microsoft.com/office/drawing/2014/main" id="{9896523F-DC3A-CDF2-DFD0-577168BD4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35" y="3830863"/>
            <a:ext cx="11126294" cy="2982218"/>
          </a:xfrm>
          <a:prstGeom prst="rect">
            <a:avLst/>
          </a:prstGeom>
        </p:spPr>
      </p:pic>
      <p:pic>
        <p:nvPicPr>
          <p:cNvPr id="6" name="Picture 5">
            <a:extLst>
              <a:ext uri="{FF2B5EF4-FFF2-40B4-BE49-F238E27FC236}">
                <a16:creationId xmlns:a16="http://schemas.microsoft.com/office/drawing/2014/main" id="{495B6DC2-12FA-6A2D-D331-99D3FAD96CB2}"/>
              </a:ext>
            </a:extLst>
          </p:cNvPr>
          <p:cNvPicPr>
            <a:picLocks noChangeAspect="1"/>
          </p:cNvPicPr>
          <p:nvPr/>
        </p:nvPicPr>
        <p:blipFill>
          <a:blip r:embed="rId3"/>
          <a:stretch>
            <a:fillRect/>
          </a:stretch>
        </p:blipFill>
        <p:spPr>
          <a:xfrm>
            <a:off x="7460078" y="1146733"/>
            <a:ext cx="3491778" cy="1237572"/>
          </a:xfrm>
          <a:prstGeom prst="rect">
            <a:avLst/>
          </a:prstGeom>
        </p:spPr>
      </p:pic>
    </p:spTree>
    <p:extLst>
      <p:ext uri="{BB962C8B-B14F-4D97-AF65-F5344CB8AC3E}">
        <p14:creationId xmlns:p14="http://schemas.microsoft.com/office/powerpoint/2010/main" val="22677181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BC5C-CA02-6B22-4842-D0D5911106A3}"/>
              </a:ext>
            </a:extLst>
          </p:cNvPr>
          <p:cNvSpPr>
            <a:spLocks noGrp="1"/>
          </p:cNvSpPr>
          <p:nvPr>
            <p:ph type="title"/>
          </p:nvPr>
        </p:nvSpPr>
        <p:spPr>
          <a:xfrm>
            <a:off x="435429" y="283030"/>
            <a:ext cx="11321142" cy="1386113"/>
          </a:xfrm>
          <a:solidFill>
            <a:schemeClr val="accent1">
              <a:lumMod val="40000"/>
              <a:lumOff val="60000"/>
            </a:schemeClr>
          </a:solidFill>
        </p:spPr>
        <p:txBody>
          <a:bodyPr anchor="t">
            <a:noAutofit/>
          </a:bodyPr>
          <a:lstStyle/>
          <a:p>
            <a:pPr algn="l"/>
            <a:r>
              <a:rPr lang="en-US" sz="2400" dirty="0"/>
              <a:t>Ques4. Write a query to fetch the total number of boundaries scored by each team from the deliveries_v02 table and order it in descending order of the number of boundaries</a:t>
            </a:r>
            <a:br>
              <a:rPr lang="en-US" sz="2400" dirty="0"/>
            </a:br>
            <a:r>
              <a:rPr lang="en-US" sz="2400" dirty="0"/>
              <a:t>scored.</a:t>
            </a:r>
          </a:p>
        </p:txBody>
      </p:sp>
      <p:sp>
        <p:nvSpPr>
          <p:cNvPr id="5" name="Slide Number Placeholder 4">
            <a:extLst>
              <a:ext uri="{FF2B5EF4-FFF2-40B4-BE49-F238E27FC236}">
                <a16:creationId xmlns:a16="http://schemas.microsoft.com/office/drawing/2014/main" id="{8D0E2FB4-10CD-2A70-28E8-676C961E3FD5}"/>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7" name="Text Placeholder 6">
            <a:extLst>
              <a:ext uri="{FF2B5EF4-FFF2-40B4-BE49-F238E27FC236}">
                <a16:creationId xmlns:a16="http://schemas.microsoft.com/office/drawing/2014/main" id="{A941B929-2599-4823-E81B-3204329A5690}"/>
              </a:ext>
            </a:extLst>
          </p:cNvPr>
          <p:cNvSpPr>
            <a:spLocks noGrp="1"/>
          </p:cNvSpPr>
          <p:nvPr>
            <p:ph type="body" sz="half" idx="2"/>
          </p:nvPr>
        </p:nvSpPr>
        <p:spPr>
          <a:xfrm>
            <a:off x="174171" y="1988456"/>
            <a:ext cx="8244114" cy="3178630"/>
          </a:xfrm>
          <a:solidFill>
            <a:schemeClr val="accent1">
              <a:lumMod val="40000"/>
              <a:lumOff val="60000"/>
            </a:schemeClr>
          </a:solidFill>
        </p:spPr>
        <p:txBody>
          <a:bodyPr anchor="t">
            <a:normAutofit/>
          </a:bodyPr>
          <a:lstStyle/>
          <a:p>
            <a:pPr algn="l"/>
            <a:r>
              <a:rPr lang="en-US" dirty="0"/>
              <a:t>QUERY-&gt;</a:t>
            </a:r>
          </a:p>
          <a:p>
            <a:pPr algn="l"/>
            <a:r>
              <a:rPr lang="en-US" dirty="0"/>
              <a:t>SELECT DISTINCT</a:t>
            </a:r>
          </a:p>
          <a:p>
            <a:pPr algn="l"/>
            <a:r>
              <a:rPr lang="en-US" dirty="0"/>
              <a:t>  batting_team,</a:t>
            </a:r>
          </a:p>
          <a:p>
            <a:pPr algn="l"/>
            <a:r>
              <a:rPr lang="en-US" dirty="0"/>
              <a:t>  SUM(CASE WHEN ball_result = 'boundary' THEN 1 ELSE 0 END) AS total_boundaries</a:t>
            </a:r>
          </a:p>
          <a:p>
            <a:pPr algn="l"/>
            <a:r>
              <a:rPr lang="en-US" dirty="0"/>
              <a:t>FROM deliveries_v02</a:t>
            </a:r>
          </a:p>
          <a:p>
            <a:pPr algn="l"/>
            <a:r>
              <a:rPr lang="en-US" dirty="0"/>
              <a:t>GROUP BY batting_team</a:t>
            </a:r>
          </a:p>
          <a:p>
            <a:pPr algn="l"/>
            <a:r>
              <a:rPr lang="en-US" dirty="0"/>
              <a:t>ORDER BY total_boundaries DESC;</a:t>
            </a:r>
          </a:p>
        </p:txBody>
      </p:sp>
      <p:pic>
        <p:nvPicPr>
          <p:cNvPr id="10" name="Picture 9">
            <a:extLst>
              <a:ext uri="{FF2B5EF4-FFF2-40B4-BE49-F238E27FC236}">
                <a16:creationId xmlns:a16="http://schemas.microsoft.com/office/drawing/2014/main" id="{FD5CD718-8B31-8701-0364-1420C8BABCAB}"/>
              </a:ext>
            </a:extLst>
          </p:cNvPr>
          <p:cNvPicPr>
            <a:picLocks noChangeAspect="1"/>
          </p:cNvPicPr>
          <p:nvPr/>
        </p:nvPicPr>
        <p:blipFill>
          <a:blip r:embed="rId2"/>
          <a:stretch>
            <a:fillRect/>
          </a:stretch>
        </p:blipFill>
        <p:spPr>
          <a:xfrm>
            <a:off x="8563429" y="1702707"/>
            <a:ext cx="3628571" cy="5086350"/>
          </a:xfrm>
          <a:prstGeom prst="rect">
            <a:avLst/>
          </a:prstGeom>
        </p:spPr>
      </p:pic>
    </p:spTree>
    <p:extLst>
      <p:ext uri="{BB962C8B-B14F-4D97-AF65-F5344CB8AC3E}">
        <p14:creationId xmlns:p14="http://schemas.microsoft.com/office/powerpoint/2010/main" val="330924437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85C7-20F6-E36D-990E-C3B192415AC7}"/>
              </a:ext>
            </a:extLst>
          </p:cNvPr>
          <p:cNvSpPr>
            <a:spLocks noGrp="1"/>
          </p:cNvSpPr>
          <p:nvPr>
            <p:ph type="title"/>
          </p:nvPr>
        </p:nvSpPr>
        <p:spPr>
          <a:xfrm>
            <a:off x="773111" y="404096"/>
            <a:ext cx="10018713" cy="773865"/>
          </a:xfrm>
        </p:spPr>
        <p:txBody>
          <a:bodyPr/>
          <a:lstStyle/>
          <a:p>
            <a:r>
              <a:rPr lang="en-US" dirty="0">
                <a:solidFill>
                  <a:srgbClr val="FFFF00"/>
                </a:solidFill>
              </a:rPr>
              <a:t>Visualization</a:t>
            </a:r>
          </a:p>
        </p:txBody>
      </p:sp>
      <p:sp>
        <p:nvSpPr>
          <p:cNvPr id="5" name="Slide Number Placeholder 4">
            <a:extLst>
              <a:ext uri="{FF2B5EF4-FFF2-40B4-BE49-F238E27FC236}">
                <a16:creationId xmlns:a16="http://schemas.microsoft.com/office/drawing/2014/main" id="{F81C9BD5-9188-8E25-E3EC-F8302E282FB5}"/>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14" name="Picture 13">
            <a:extLst>
              <a:ext uri="{FF2B5EF4-FFF2-40B4-BE49-F238E27FC236}">
                <a16:creationId xmlns:a16="http://schemas.microsoft.com/office/drawing/2014/main" id="{DC763501-1D0A-32C1-E109-3BB45CDAC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99" y="1509486"/>
            <a:ext cx="11742057" cy="4944418"/>
          </a:xfrm>
          <a:prstGeom prst="rect">
            <a:avLst/>
          </a:prstGeom>
        </p:spPr>
      </p:pic>
    </p:spTree>
    <p:extLst>
      <p:ext uri="{BB962C8B-B14F-4D97-AF65-F5344CB8AC3E}">
        <p14:creationId xmlns:p14="http://schemas.microsoft.com/office/powerpoint/2010/main" val="396737716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BC5C-CA02-6B22-4842-D0D5911106A3}"/>
              </a:ext>
            </a:extLst>
          </p:cNvPr>
          <p:cNvSpPr>
            <a:spLocks noGrp="1"/>
          </p:cNvSpPr>
          <p:nvPr>
            <p:ph type="title"/>
          </p:nvPr>
        </p:nvSpPr>
        <p:spPr>
          <a:xfrm>
            <a:off x="435429" y="283030"/>
            <a:ext cx="11321142" cy="979713"/>
          </a:xfrm>
          <a:solidFill>
            <a:schemeClr val="accent1">
              <a:lumMod val="40000"/>
              <a:lumOff val="60000"/>
            </a:schemeClr>
          </a:solidFill>
        </p:spPr>
        <p:txBody>
          <a:bodyPr anchor="t">
            <a:noAutofit/>
          </a:bodyPr>
          <a:lstStyle/>
          <a:p>
            <a:pPr algn="l"/>
            <a:r>
              <a:rPr lang="en-US" sz="2400" dirty="0"/>
              <a:t>Ques5. Write a query to fetch the total number of dot balls bowled by each team and order it in descending order of the total number of dot balls bowled.</a:t>
            </a:r>
          </a:p>
        </p:txBody>
      </p:sp>
      <p:sp>
        <p:nvSpPr>
          <p:cNvPr id="5" name="Slide Number Placeholder 4">
            <a:extLst>
              <a:ext uri="{FF2B5EF4-FFF2-40B4-BE49-F238E27FC236}">
                <a16:creationId xmlns:a16="http://schemas.microsoft.com/office/drawing/2014/main" id="{8D0E2FB4-10CD-2A70-28E8-676C961E3FD5}"/>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Text Placeholder 6">
            <a:extLst>
              <a:ext uri="{FF2B5EF4-FFF2-40B4-BE49-F238E27FC236}">
                <a16:creationId xmlns:a16="http://schemas.microsoft.com/office/drawing/2014/main" id="{A941B929-2599-4823-E81B-3204329A5690}"/>
              </a:ext>
            </a:extLst>
          </p:cNvPr>
          <p:cNvSpPr>
            <a:spLocks noGrp="1"/>
          </p:cNvSpPr>
          <p:nvPr>
            <p:ph type="body" sz="half" idx="2"/>
          </p:nvPr>
        </p:nvSpPr>
        <p:spPr>
          <a:xfrm>
            <a:off x="174171" y="1988456"/>
            <a:ext cx="7590972" cy="3178630"/>
          </a:xfrm>
          <a:solidFill>
            <a:schemeClr val="accent1">
              <a:lumMod val="40000"/>
              <a:lumOff val="60000"/>
            </a:schemeClr>
          </a:solidFill>
        </p:spPr>
        <p:txBody>
          <a:bodyPr anchor="t">
            <a:normAutofit/>
          </a:bodyPr>
          <a:lstStyle/>
          <a:p>
            <a:pPr algn="l"/>
            <a:r>
              <a:rPr lang="en-US" dirty="0"/>
              <a:t>QUERY-&gt;</a:t>
            </a:r>
          </a:p>
          <a:p>
            <a:pPr algn="l"/>
            <a:r>
              <a:rPr lang="en-US" dirty="0"/>
              <a:t>SELECT </a:t>
            </a:r>
          </a:p>
          <a:p>
            <a:pPr algn="l"/>
            <a:r>
              <a:rPr lang="en-US" dirty="0"/>
              <a:t>  bowling_team,</a:t>
            </a:r>
          </a:p>
          <a:p>
            <a:pPr algn="l"/>
            <a:r>
              <a:rPr lang="en-US" dirty="0"/>
              <a:t>  SUM(CASE WHEN ball_result = 'dot' THEN 1 ELSE 0 END) AS total_dot_balls</a:t>
            </a:r>
          </a:p>
          <a:p>
            <a:pPr algn="l"/>
            <a:r>
              <a:rPr lang="en-US" dirty="0"/>
              <a:t>FROM deliveries_v02</a:t>
            </a:r>
          </a:p>
          <a:p>
            <a:pPr algn="l"/>
            <a:r>
              <a:rPr lang="en-US" dirty="0"/>
              <a:t>GROUP BY bowling_team</a:t>
            </a:r>
          </a:p>
          <a:p>
            <a:pPr algn="l"/>
            <a:r>
              <a:rPr lang="en-US" dirty="0"/>
              <a:t>ORDER BY total_dot_balls DESC;</a:t>
            </a:r>
          </a:p>
        </p:txBody>
      </p:sp>
      <p:pic>
        <p:nvPicPr>
          <p:cNvPr id="4" name="Picture 3">
            <a:extLst>
              <a:ext uri="{FF2B5EF4-FFF2-40B4-BE49-F238E27FC236}">
                <a16:creationId xmlns:a16="http://schemas.microsoft.com/office/drawing/2014/main" id="{55A6876A-8891-9004-EA68-2192514646E0}"/>
              </a:ext>
            </a:extLst>
          </p:cNvPr>
          <p:cNvPicPr>
            <a:picLocks noChangeAspect="1"/>
          </p:cNvPicPr>
          <p:nvPr/>
        </p:nvPicPr>
        <p:blipFill>
          <a:blip r:embed="rId2"/>
          <a:stretch>
            <a:fillRect/>
          </a:stretch>
        </p:blipFill>
        <p:spPr>
          <a:xfrm>
            <a:off x="8222796" y="1669143"/>
            <a:ext cx="3533775" cy="5133975"/>
          </a:xfrm>
          <a:prstGeom prst="rect">
            <a:avLst/>
          </a:prstGeom>
        </p:spPr>
      </p:pic>
    </p:spTree>
    <p:extLst>
      <p:ext uri="{BB962C8B-B14F-4D97-AF65-F5344CB8AC3E}">
        <p14:creationId xmlns:p14="http://schemas.microsoft.com/office/powerpoint/2010/main" val="14235474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85C7-20F6-E36D-990E-C3B192415AC7}"/>
              </a:ext>
            </a:extLst>
          </p:cNvPr>
          <p:cNvSpPr>
            <a:spLocks noGrp="1"/>
          </p:cNvSpPr>
          <p:nvPr>
            <p:ph type="title"/>
          </p:nvPr>
        </p:nvSpPr>
        <p:spPr>
          <a:xfrm>
            <a:off x="773111" y="404096"/>
            <a:ext cx="10018713" cy="773865"/>
          </a:xfrm>
        </p:spPr>
        <p:txBody>
          <a:bodyPr/>
          <a:lstStyle/>
          <a:p>
            <a:r>
              <a:rPr lang="en-US" dirty="0">
                <a:solidFill>
                  <a:srgbClr val="FFFF00"/>
                </a:solidFill>
              </a:rPr>
              <a:t>Visualization</a:t>
            </a:r>
          </a:p>
        </p:txBody>
      </p:sp>
      <p:sp>
        <p:nvSpPr>
          <p:cNvPr id="5" name="Slide Number Placeholder 4">
            <a:extLst>
              <a:ext uri="{FF2B5EF4-FFF2-40B4-BE49-F238E27FC236}">
                <a16:creationId xmlns:a16="http://schemas.microsoft.com/office/drawing/2014/main" id="{F81C9BD5-9188-8E25-E3EC-F8302E282FB5}"/>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Picture 3">
            <a:extLst>
              <a:ext uri="{FF2B5EF4-FFF2-40B4-BE49-F238E27FC236}">
                <a16:creationId xmlns:a16="http://schemas.microsoft.com/office/drawing/2014/main" id="{C247F2A6-397B-1A77-86B2-17B52662C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87" y="1422400"/>
            <a:ext cx="11625942" cy="4826000"/>
          </a:xfrm>
          <a:prstGeom prst="rect">
            <a:avLst/>
          </a:prstGeom>
        </p:spPr>
      </p:pic>
    </p:spTree>
    <p:extLst>
      <p:ext uri="{BB962C8B-B14F-4D97-AF65-F5344CB8AC3E}">
        <p14:creationId xmlns:p14="http://schemas.microsoft.com/office/powerpoint/2010/main" val="150967993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BC5C-CA02-6B22-4842-D0D5911106A3}"/>
              </a:ext>
            </a:extLst>
          </p:cNvPr>
          <p:cNvSpPr>
            <a:spLocks noGrp="1"/>
          </p:cNvSpPr>
          <p:nvPr>
            <p:ph type="title"/>
          </p:nvPr>
        </p:nvSpPr>
        <p:spPr>
          <a:xfrm>
            <a:off x="423180" y="547914"/>
            <a:ext cx="10752820" cy="935264"/>
          </a:xfrm>
          <a:solidFill>
            <a:schemeClr val="accent1">
              <a:lumMod val="40000"/>
              <a:lumOff val="60000"/>
            </a:schemeClr>
          </a:solidFill>
        </p:spPr>
        <p:txBody>
          <a:bodyPr anchor="t">
            <a:normAutofit fontScale="90000"/>
          </a:bodyPr>
          <a:lstStyle/>
          <a:p>
            <a:pPr algn="l"/>
            <a:r>
              <a:rPr lang="en-US" dirty="0"/>
              <a:t>Ques 6. Write a query to fetch the total number of dismissals by dismissal kinds where dismissal kind is not NA</a:t>
            </a:r>
          </a:p>
        </p:txBody>
      </p:sp>
      <p:sp>
        <p:nvSpPr>
          <p:cNvPr id="4" name="Text Placeholder 3">
            <a:extLst>
              <a:ext uri="{FF2B5EF4-FFF2-40B4-BE49-F238E27FC236}">
                <a16:creationId xmlns:a16="http://schemas.microsoft.com/office/drawing/2014/main" id="{5356E38A-3242-E481-1EF0-30E648B20A4A}"/>
              </a:ext>
            </a:extLst>
          </p:cNvPr>
          <p:cNvSpPr>
            <a:spLocks noGrp="1"/>
          </p:cNvSpPr>
          <p:nvPr>
            <p:ph type="body" sz="half" idx="2"/>
          </p:nvPr>
        </p:nvSpPr>
        <p:spPr>
          <a:xfrm>
            <a:off x="423180" y="1714499"/>
            <a:ext cx="5803449" cy="4758872"/>
          </a:xfrm>
          <a:solidFill>
            <a:schemeClr val="accent1">
              <a:lumMod val="40000"/>
              <a:lumOff val="60000"/>
            </a:schemeClr>
          </a:solidFill>
        </p:spPr>
        <p:txBody>
          <a:bodyPr anchor="t">
            <a:normAutofit/>
          </a:bodyPr>
          <a:lstStyle/>
          <a:p>
            <a:pPr algn="l"/>
            <a:r>
              <a:rPr lang="en-US" sz="3200" dirty="0"/>
              <a:t>Query-&gt;</a:t>
            </a:r>
          </a:p>
          <a:p>
            <a:pPr algn="l"/>
            <a:r>
              <a:rPr lang="en-US" sz="3200" dirty="0"/>
              <a:t>SELECT </a:t>
            </a:r>
          </a:p>
          <a:p>
            <a:pPr algn="l"/>
            <a:r>
              <a:rPr lang="en-US" sz="3200" dirty="0"/>
              <a:t>  dismissal_kind,</a:t>
            </a:r>
          </a:p>
          <a:p>
            <a:pPr algn="l"/>
            <a:r>
              <a:rPr lang="en-US" sz="3200" dirty="0"/>
              <a:t>  COUNT(*) AS total_dismissals</a:t>
            </a:r>
          </a:p>
          <a:p>
            <a:pPr algn="l"/>
            <a:r>
              <a:rPr lang="en-US" sz="3200" dirty="0"/>
              <a:t>FROM deliveries_v02</a:t>
            </a:r>
          </a:p>
          <a:p>
            <a:pPr algn="l"/>
            <a:r>
              <a:rPr lang="en-US" sz="3200" dirty="0"/>
              <a:t>WHERE NOT dismissal_kind='NA'</a:t>
            </a:r>
          </a:p>
          <a:p>
            <a:pPr algn="l"/>
            <a:r>
              <a:rPr lang="en-US" sz="3200" dirty="0"/>
              <a:t>GROUP BY dismissal_kind;</a:t>
            </a:r>
          </a:p>
        </p:txBody>
      </p:sp>
      <p:sp>
        <p:nvSpPr>
          <p:cNvPr id="5" name="Slide Number Placeholder 4">
            <a:extLst>
              <a:ext uri="{FF2B5EF4-FFF2-40B4-BE49-F238E27FC236}">
                <a16:creationId xmlns:a16="http://schemas.microsoft.com/office/drawing/2014/main" id="{8D0E2FB4-10CD-2A70-28E8-676C961E3FD5}"/>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7" name="Picture 6">
            <a:extLst>
              <a:ext uri="{FF2B5EF4-FFF2-40B4-BE49-F238E27FC236}">
                <a16:creationId xmlns:a16="http://schemas.microsoft.com/office/drawing/2014/main" id="{0921F977-AA3A-0810-F623-0D62072EB152}"/>
              </a:ext>
            </a:extLst>
          </p:cNvPr>
          <p:cNvPicPr>
            <a:picLocks noChangeAspect="1"/>
          </p:cNvPicPr>
          <p:nvPr/>
        </p:nvPicPr>
        <p:blipFill>
          <a:blip r:embed="rId2"/>
          <a:stretch>
            <a:fillRect/>
          </a:stretch>
        </p:blipFill>
        <p:spPr>
          <a:xfrm>
            <a:off x="6838042" y="1714498"/>
            <a:ext cx="4337957" cy="4758871"/>
          </a:xfrm>
          <a:prstGeom prst="rect">
            <a:avLst/>
          </a:prstGeom>
        </p:spPr>
      </p:pic>
    </p:spTree>
    <p:extLst>
      <p:ext uri="{BB962C8B-B14F-4D97-AF65-F5344CB8AC3E}">
        <p14:creationId xmlns:p14="http://schemas.microsoft.com/office/powerpoint/2010/main" val="153104137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85C7-20F6-E36D-990E-C3B192415AC7}"/>
              </a:ext>
            </a:extLst>
          </p:cNvPr>
          <p:cNvSpPr>
            <a:spLocks noGrp="1"/>
          </p:cNvSpPr>
          <p:nvPr>
            <p:ph type="title"/>
          </p:nvPr>
        </p:nvSpPr>
        <p:spPr>
          <a:xfrm>
            <a:off x="773111" y="404096"/>
            <a:ext cx="10018713" cy="773865"/>
          </a:xfrm>
        </p:spPr>
        <p:txBody>
          <a:bodyPr/>
          <a:lstStyle/>
          <a:p>
            <a:r>
              <a:rPr lang="en-US" dirty="0">
                <a:solidFill>
                  <a:srgbClr val="FFFF00"/>
                </a:solidFill>
              </a:rPr>
              <a:t>Visualization</a:t>
            </a:r>
          </a:p>
        </p:txBody>
      </p:sp>
      <p:sp>
        <p:nvSpPr>
          <p:cNvPr id="5" name="Slide Number Placeholder 4">
            <a:extLst>
              <a:ext uri="{FF2B5EF4-FFF2-40B4-BE49-F238E27FC236}">
                <a16:creationId xmlns:a16="http://schemas.microsoft.com/office/drawing/2014/main" id="{F81C9BD5-9188-8E25-E3EC-F8302E282FB5}"/>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6" name="Picture 5">
            <a:extLst>
              <a:ext uri="{FF2B5EF4-FFF2-40B4-BE49-F238E27FC236}">
                <a16:creationId xmlns:a16="http://schemas.microsoft.com/office/drawing/2014/main" id="{E484C23E-93CC-94AA-8B0D-124B0A369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87" y="2252662"/>
            <a:ext cx="11742056" cy="3059567"/>
          </a:xfrm>
          <a:prstGeom prst="rect">
            <a:avLst/>
          </a:prstGeom>
        </p:spPr>
      </p:pic>
    </p:spTree>
    <p:extLst>
      <p:ext uri="{BB962C8B-B14F-4D97-AF65-F5344CB8AC3E}">
        <p14:creationId xmlns:p14="http://schemas.microsoft.com/office/powerpoint/2010/main" val="109983568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BC5C-CA02-6B22-4842-D0D5911106A3}"/>
              </a:ext>
            </a:extLst>
          </p:cNvPr>
          <p:cNvSpPr>
            <a:spLocks noGrp="1"/>
          </p:cNvSpPr>
          <p:nvPr>
            <p:ph type="title"/>
          </p:nvPr>
        </p:nvSpPr>
        <p:spPr>
          <a:xfrm>
            <a:off x="423180" y="547914"/>
            <a:ext cx="10752820" cy="935264"/>
          </a:xfrm>
          <a:solidFill>
            <a:schemeClr val="accent1">
              <a:lumMod val="40000"/>
              <a:lumOff val="60000"/>
            </a:schemeClr>
          </a:solidFill>
        </p:spPr>
        <p:txBody>
          <a:bodyPr anchor="t">
            <a:normAutofit fontScale="90000"/>
          </a:bodyPr>
          <a:lstStyle/>
          <a:p>
            <a:pPr algn="l"/>
            <a:r>
              <a:rPr lang="en-US" dirty="0"/>
              <a:t>Ques7. Write a query to get the top 5 bowlers who conceded maximum extra runs from the deliveries table</a:t>
            </a:r>
          </a:p>
        </p:txBody>
      </p:sp>
      <p:sp>
        <p:nvSpPr>
          <p:cNvPr id="4" name="Text Placeholder 3">
            <a:extLst>
              <a:ext uri="{FF2B5EF4-FFF2-40B4-BE49-F238E27FC236}">
                <a16:creationId xmlns:a16="http://schemas.microsoft.com/office/drawing/2014/main" id="{5356E38A-3242-E481-1EF0-30E648B20A4A}"/>
              </a:ext>
            </a:extLst>
          </p:cNvPr>
          <p:cNvSpPr>
            <a:spLocks noGrp="1"/>
          </p:cNvSpPr>
          <p:nvPr>
            <p:ph type="body" sz="half" idx="2"/>
          </p:nvPr>
        </p:nvSpPr>
        <p:spPr>
          <a:xfrm>
            <a:off x="423180" y="1714499"/>
            <a:ext cx="10752820" cy="4595587"/>
          </a:xfrm>
          <a:solidFill>
            <a:schemeClr val="accent1">
              <a:lumMod val="40000"/>
              <a:lumOff val="60000"/>
            </a:schemeClr>
          </a:solidFill>
        </p:spPr>
        <p:txBody>
          <a:bodyPr anchor="t">
            <a:normAutofit/>
          </a:bodyPr>
          <a:lstStyle/>
          <a:p>
            <a:pPr algn="l"/>
            <a:r>
              <a:rPr lang="en-US" sz="2400" dirty="0"/>
              <a:t>Query-&gt;</a:t>
            </a:r>
          </a:p>
          <a:p>
            <a:pPr algn="l"/>
            <a:r>
              <a:rPr lang="en-US" sz="2400" dirty="0"/>
              <a:t>SELECT </a:t>
            </a:r>
          </a:p>
          <a:p>
            <a:pPr algn="l"/>
            <a:r>
              <a:rPr lang="en-US" sz="2400" dirty="0"/>
              <a:t>  bowler,</a:t>
            </a:r>
          </a:p>
          <a:p>
            <a:pPr algn="l"/>
            <a:r>
              <a:rPr lang="en-US" sz="2400" dirty="0"/>
              <a:t> SUM(CASE WHEN extra_runs &gt; 0 THEN extra_runs ELSE 0 END) AS </a:t>
            </a:r>
            <a:r>
              <a:rPr lang="en-US" sz="2400" dirty="0" err="1"/>
              <a:t>total_extra_runs</a:t>
            </a:r>
            <a:endParaRPr lang="en-US" sz="2400" dirty="0"/>
          </a:p>
          <a:p>
            <a:pPr algn="l"/>
            <a:r>
              <a:rPr lang="en-US" sz="2400" dirty="0"/>
              <a:t>FROM deliveries</a:t>
            </a:r>
          </a:p>
          <a:p>
            <a:pPr algn="l"/>
            <a:r>
              <a:rPr lang="en-US" sz="2400" dirty="0"/>
              <a:t>GROUP BY bowler</a:t>
            </a:r>
          </a:p>
          <a:p>
            <a:pPr algn="l"/>
            <a:r>
              <a:rPr lang="en-US" sz="2400" dirty="0"/>
              <a:t>ORDER BY </a:t>
            </a:r>
            <a:r>
              <a:rPr lang="en-US" sz="2400" dirty="0" err="1"/>
              <a:t>total_extra_runs</a:t>
            </a:r>
            <a:r>
              <a:rPr lang="en-US" sz="2400" dirty="0"/>
              <a:t> DESC</a:t>
            </a:r>
          </a:p>
          <a:p>
            <a:pPr algn="l"/>
            <a:r>
              <a:rPr lang="en-US" sz="2400" dirty="0"/>
              <a:t>LIMIT 5;</a:t>
            </a:r>
          </a:p>
        </p:txBody>
      </p:sp>
      <p:sp>
        <p:nvSpPr>
          <p:cNvPr id="5" name="Slide Number Placeholder 4">
            <a:extLst>
              <a:ext uri="{FF2B5EF4-FFF2-40B4-BE49-F238E27FC236}">
                <a16:creationId xmlns:a16="http://schemas.microsoft.com/office/drawing/2014/main" id="{8D0E2FB4-10CD-2A70-28E8-676C961E3FD5}"/>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31925521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D1E37-12F2-A5E6-7F57-F3BA59421AB1}"/>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Picture 3">
            <a:extLst>
              <a:ext uri="{FF2B5EF4-FFF2-40B4-BE49-F238E27FC236}">
                <a16:creationId xmlns:a16="http://schemas.microsoft.com/office/drawing/2014/main" id="{64E2C856-BE06-8B76-FDC1-5A09A8CD28C4}"/>
              </a:ext>
            </a:extLst>
          </p:cNvPr>
          <p:cNvPicPr>
            <a:picLocks noChangeAspect="1"/>
          </p:cNvPicPr>
          <p:nvPr/>
        </p:nvPicPr>
        <p:blipFill>
          <a:blip r:embed="rId2"/>
          <a:stretch>
            <a:fillRect/>
          </a:stretch>
        </p:blipFill>
        <p:spPr>
          <a:xfrm>
            <a:off x="548140" y="595086"/>
            <a:ext cx="4749574" cy="5123543"/>
          </a:xfrm>
          <a:prstGeom prst="rect">
            <a:avLst/>
          </a:prstGeom>
        </p:spPr>
      </p:pic>
      <p:pic>
        <p:nvPicPr>
          <p:cNvPr id="6" name="Picture 5">
            <a:extLst>
              <a:ext uri="{FF2B5EF4-FFF2-40B4-BE49-F238E27FC236}">
                <a16:creationId xmlns:a16="http://schemas.microsoft.com/office/drawing/2014/main" id="{9FF9AA3F-332B-6316-D671-1C8008DFC54D}"/>
              </a:ext>
            </a:extLst>
          </p:cNvPr>
          <p:cNvPicPr>
            <a:picLocks noChangeAspect="1"/>
          </p:cNvPicPr>
          <p:nvPr/>
        </p:nvPicPr>
        <p:blipFill>
          <a:blip r:embed="rId3"/>
          <a:stretch>
            <a:fillRect/>
          </a:stretch>
        </p:blipFill>
        <p:spPr>
          <a:xfrm>
            <a:off x="5936343" y="595087"/>
            <a:ext cx="6052457" cy="5123542"/>
          </a:xfrm>
          <a:prstGeom prst="rect">
            <a:avLst/>
          </a:prstGeom>
        </p:spPr>
      </p:pic>
    </p:spTree>
    <p:extLst>
      <p:ext uri="{BB962C8B-B14F-4D97-AF65-F5344CB8AC3E}">
        <p14:creationId xmlns:p14="http://schemas.microsoft.com/office/powerpoint/2010/main" val="28970709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BC5C-CA02-6B22-4842-D0D5911106A3}"/>
              </a:ext>
            </a:extLst>
          </p:cNvPr>
          <p:cNvSpPr>
            <a:spLocks noGrp="1"/>
          </p:cNvSpPr>
          <p:nvPr>
            <p:ph type="title"/>
          </p:nvPr>
        </p:nvSpPr>
        <p:spPr>
          <a:xfrm>
            <a:off x="423180" y="547913"/>
            <a:ext cx="10752820" cy="1166585"/>
          </a:xfrm>
          <a:solidFill>
            <a:schemeClr val="accent1">
              <a:lumMod val="40000"/>
              <a:lumOff val="60000"/>
            </a:schemeClr>
          </a:solidFill>
        </p:spPr>
        <p:txBody>
          <a:bodyPr anchor="t">
            <a:normAutofit fontScale="90000"/>
          </a:bodyPr>
          <a:lstStyle/>
          <a:p>
            <a:pPr algn="l"/>
            <a:r>
              <a:rPr lang="en-US" dirty="0"/>
              <a:t>Ques8. Write a query to create a table named deliveries_v03 with all the columns of deliveries_v02 table and two additional column (named venue and </a:t>
            </a:r>
            <a:r>
              <a:rPr lang="en-US" dirty="0" err="1"/>
              <a:t>match_date</a:t>
            </a:r>
            <a:r>
              <a:rPr lang="en-US" dirty="0"/>
              <a:t>) of venue and date from table matches.</a:t>
            </a:r>
          </a:p>
        </p:txBody>
      </p:sp>
      <p:sp>
        <p:nvSpPr>
          <p:cNvPr id="4" name="Text Placeholder 3">
            <a:extLst>
              <a:ext uri="{FF2B5EF4-FFF2-40B4-BE49-F238E27FC236}">
                <a16:creationId xmlns:a16="http://schemas.microsoft.com/office/drawing/2014/main" id="{5356E38A-3242-E481-1EF0-30E648B20A4A}"/>
              </a:ext>
            </a:extLst>
          </p:cNvPr>
          <p:cNvSpPr>
            <a:spLocks noGrp="1"/>
          </p:cNvSpPr>
          <p:nvPr>
            <p:ph type="body" sz="half" idx="2"/>
          </p:nvPr>
        </p:nvSpPr>
        <p:spPr>
          <a:xfrm>
            <a:off x="423180" y="2540000"/>
            <a:ext cx="10752820" cy="3770086"/>
          </a:xfrm>
          <a:solidFill>
            <a:schemeClr val="accent1">
              <a:lumMod val="40000"/>
              <a:lumOff val="60000"/>
            </a:schemeClr>
          </a:solidFill>
        </p:spPr>
        <p:txBody>
          <a:bodyPr anchor="t">
            <a:normAutofit fontScale="77500" lnSpcReduction="20000"/>
          </a:bodyPr>
          <a:lstStyle/>
          <a:p>
            <a:pPr algn="l"/>
            <a:r>
              <a:rPr lang="en-US" sz="2400" dirty="0"/>
              <a:t>Query-&gt;</a:t>
            </a:r>
          </a:p>
          <a:p>
            <a:pPr algn="l"/>
            <a:r>
              <a:rPr lang="en-US" sz="2400" dirty="0"/>
              <a:t>CREATE TABLE deliveries_v03 AS</a:t>
            </a:r>
          </a:p>
          <a:p>
            <a:pPr algn="l"/>
            <a:r>
              <a:rPr lang="en-US" sz="2400" dirty="0"/>
              <a:t>SELECT </a:t>
            </a:r>
          </a:p>
          <a:p>
            <a:pPr algn="l"/>
            <a:r>
              <a:rPr lang="en-US" sz="2400" dirty="0"/>
              <a:t>  a.*,</a:t>
            </a:r>
          </a:p>
          <a:p>
            <a:pPr algn="l"/>
            <a:r>
              <a:rPr lang="en-US" sz="2400" dirty="0"/>
              <a:t>  </a:t>
            </a:r>
            <a:r>
              <a:rPr lang="en-US" sz="2400" dirty="0" err="1"/>
              <a:t>b.venue</a:t>
            </a:r>
            <a:r>
              <a:rPr lang="en-US" sz="2400" dirty="0"/>
              <a:t>,</a:t>
            </a:r>
          </a:p>
          <a:p>
            <a:pPr algn="l"/>
            <a:r>
              <a:rPr lang="en-US" sz="2400" dirty="0"/>
              <a:t>  </a:t>
            </a:r>
            <a:r>
              <a:rPr lang="en-US" sz="2400" dirty="0" err="1"/>
              <a:t>b.date</a:t>
            </a:r>
            <a:r>
              <a:rPr lang="en-US" sz="2400" dirty="0"/>
              <a:t> AS </a:t>
            </a:r>
            <a:r>
              <a:rPr lang="en-US" sz="2400" dirty="0" err="1"/>
              <a:t>match_date</a:t>
            </a:r>
            <a:endParaRPr lang="en-US" sz="2400" dirty="0"/>
          </a:p>
          <a:p>
            <a:pPr algn="l"/>
            <a:r>
              <a:rPr lang="en-US" sz="2400" dirty="0"/>
              <a:t>FROM deliveries_v02 as a</a:t>
            </a:r>
          </a:p>
          <a:p>
            <a:pPr algn="l"/>
            <a:r>
              <a:rPr lang="en-US" sz="2400" dirty="0"/>
              <a:t>LEFT JOIN matches as b ON a.id = b.id;</a:t>
            </a:r>
          </a:p>
          <a:p>
            <a:pPr algn="l"/>
            <a:endParaRPr lang="en-US" sz="2400" dirty="0"/>
          </a:p>
          <a:p>
            <a:pPr algn="l"/>
            <a:r>
              <a:rPr lang="en-US" sz="2400" dirty="0"/>
              <a:t>select * from deliveries_v03;</a:t>
            </a:r>
          </a:p>
          <a:p>
            <a:pPr algn="l"/>
            <a:endParaRPr lang="en-US" sz="2400" dirty="0"/>
          </a:p>
        </p:txBody>
      </p:sp>
      <p:sp>
        <p:nvSpPr>
          <p:cNvPr id="5" name="Slide Number Placeholder 4">
            <a:extLst>
              <a:ext uri="{FF2B5EF4-FFF2-40B4-BE49-F238E27FC236}">
                <a16:creationId xmlns:a16="http://schemas.microsoft.com/office/drawing/2014/main" id="{8D0E2FB4-10CD-2A70-28E8-676C961E3FD5}"/>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161722916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EAA8-539D-96FE-B8B9-320BE343B102}"/>
              </a:ext>
            </a:extLst>
          </p:cNvPr>
          <p:cNvSpPr>
            <a:spLocks noGrp="1"/>
          </p:cNvSpPr>
          <p:nvPr>
            <p:ph type="title"/>
          </p:nvPr>
        </p:nvSpPr>
        <p:spPr>
          <a:xfrm>
            <a:off x="0" y="0"/>
            <a:ext cx="12191999" cy="6858000"/>
          </a:xfrm>
          <a:gradFill>
            <a:gsLst>
              <a:gs pos="0">
                <a:srgbClr val="92D050">
                  <a:alpha val="56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chorCtr="1">
            <a:noAutofit/>
          </a:bodyPr>
          <a:lstStyle/>
          <a:p>
            <a:pPr algn="l"/>
            <a:r>
              <a:rPr lang="en-US" sz="3200" dirty="0">
                <a:latin typeface="Aptos Display" panose="020B0004020202020204" pitchFamily="34" charset="0"/>
              </a:rPr>
              <a:t>                                                         Initial queries</a:t>
            </a:r>
            <a:br>
              <a:rPr lang="en-US" sz="1800" dirty="0">
                <a:latin typeface="Aptos Display" panose="020B0004020202020204" pitchFamily="34" charset="0"/>
              </a:rPr>
            </a:br>
            <a:r>
              <a:rPr lang="en-US" sz="2000" dirty="0">
                <a:latin typeface="Aptos Display" panose="020B0004020202020204" pitchFamily="34" charset="0"/>
              </a:rPr>
              <a:t>set datestyle='DMY';</a:t>
            </a:r>
            <a:br>
              <a:rPr lang="en-US" sz="2000" dirty="0">
                <a:latin typeface="Aptos Display" panose="020B0004020202020204" pitchFamily="34" charset="0"/>
              </a:rPr>
            </a:br>
            <a:r>
              <a:rPr lang="en-US" sz="2000" dirty="0">
                <a:latin typeface="Aptos Display" panose="020B0004020202020204" pitchFamily="34" charset="0"/>
              </a:rPr>
              <a:t>create table matches (id int,city varchar,date date,player_of_match varchar, venue varchar,neutral_venue varchar,team1 varchar, team2 varchar,toss_winner varchar,toss_decision varchar, winner varchar,result varchar,result_margin varchar, eliminator varchar,method varchar,umpire1 varchar,umpire2 varchar);</a:t>
            </a:r>
            <a:br>
              <a:rPr lang="en-US" sz="2000" dirty="0">
                <a:latin typeface="Aptos Display" panose="020B0004020202020204" pitchFamily="34" charset="0"/>
              </a:rPr>
            </a:br>
            <a:r>
              <a:rPr lang="en-US" sz="2000" dirty="0">
                <a:latin typeface="Aptos Display" panose="020B0004020202020204" pitchFamily="34" charset="0"/>
              </a:rPr>
              <a:t>						 </a:t>
            </a:r>
            <a:br>
              <a:rPr lang="en-US" sz="2000" dirty="0">
                <a:latin typeface="Aptos Display" panose="020B0004020202020204" pitchFamily="34" charset="0"/>
              </a:rPr>
            </a:br>
            <a:r>
              <a:rPr lang="en-US" sz="2000" dirty="0">
                <a:latin typeface="Aptos Display" panose="020B0004020202020204" pitchFamily="34" charset="0"/>
              </a:rPr>
              <a:t>copy matches from 'C:\Program Files\PostgreSQL\12\IPL Dataset\IPL_matches.csv'</a:t>
            </a:r>
            <a:br>
              <a:rPr lang="en-US" sz="2000" dirty="0">
                <a:latin typeface="Aptos Display" panose="020B0004020202020204" pitchFamily="34" charset="0"/>
              </a:rPr>
            </a:br>
            <a:r>
              <a:rPr lang="en-US" sz="2000" dirty="0">
                <a:latin typeface="Aptos Display" panose="020B0004020202020204" pitchFamily="34" charset="0"/>
              </a:rPr>
              <a:t>delimiter ','</a:t>
            </a:r>
            <a:br>
              <a:rPr lang="en-US" sz="2000" dirty="0">
                <a:latin typeface="Aptos Display" panose="020B0004020202020204" pitchFamily="34" charset="0"/>
              </a:rPr>
            </a:br>
            <a:r>
              <a:rPr lang="en-US" sz="2000" dirty="0">
                <a:latin typeface="Aptos Display" panose="020B0004020202020204" pitchFamily="34" charset="0"/>
              </a:rPr>
              <a:t>csv header;</a:t>
            </a:r>
            <a:br>
              <a:rPr lang="en-US" sz="2000" dirty="0">
                <a:latin typeface="Aptos Display" panose="020B0004020202020204" pitchFamily="34" charset="0"/>
              </a:rPr>
            </a:br>
            <a:br>
              <a:rPr lang="en-US" sz="2000" dirty="0">
                <a:latin typeface="Aptos Display" panose="020B0004020202020204" pitchFamily="34" charset="0"/>
              </a:rPr>
            </a:br>
            <a:r>
              <a:rPr lang="en-US" sz="2000" dirty="0">
                <a:latin typeface="Aptos Display" panose="020B0004020202020204" pitchFamily="34" charset="0"/>
              </a:rPr>
              <a:t>select * from matches;</a:t>
            </a:r>
            <a:br>
              <a:rPr lang="en-US" sz="2000" dirty="0">
                <a:latin typeface="Aptos Display" panose="020B0004020202020204" pitchFamily="34" charset="0"/>
              </a:rPr>
            </a:br>
            <a:br>
              <a:rPr lang="en-US" sz="2000" dirty="0">
                <a:latin typeface="Aptos Display" panose="020B0004020202020204" pitchFamily="34" charset="0"/>
              </a:rPr>
            </a:br>
            <a:r>
              <a:rPr lang="en-US" sz="2000" dirty="0">
                <a:latin typeface="Aptos Display" panose="020B0004020202020204" pitchFamily="34" charset="0"/>
              </a:rPr>
              <a:t>Create table Balls(id int,inning int,over int, ball int,batsman varchar, non_striker varchar , bowler varchar,batsman_runs int , extra_runs int, total_runs int,  is_wicket int, dismissal_kind varchar, player_dismisssed varchar, fielder varchar, extras_type varchar, batting_team varchar, bowling_team varchar);</a:t>
            </a:r>
            <a:br>
              <a:rPr lang="en-US" sz="2000" dirty="0">
                <a:latin typeface="Aptos Display" panose="020B0004020202020204" pitchFamily="34" charset="0"/>
              </a:rPr>
            </a:br>
            <a:r>
              <a:rPr lang="en-US" sz="2000" dirty="0">
                <a:latin typeface="Aptos Display" panose="020B0004020202020204" pitchFamily="34" charset="0"/>
              </a:rPr>
              <a:t>				   </a:t>
            </a:r>
            <a:br>
              <a:rPr lang="en-US" sz="2000" dirty="0">
                <a:latin typeface="Aptos Display" panose="020B0004020202020204" pitchFamily="34" charset="0"/>
              </a:rPr>
            </a:br>
            <a:r>
              <a:rPr lang="en-US" sz="2000" dirty="0">
                <a:latin typeface="Aptos Display" panose="020B0004020202020204" pitchFamily="34" charset="0"/>
              </a:rPr>
              <a:t>copy Balls from 'C:\Program Files\PostgreSQL\12\IPL Dataset\IPL_Ball.csv'</a:t>
            </a:r>
            <a:br>
              <a:rPr lang="en-US" sz="2000" dirty="0">
                <a:latin typeface="Aptos Display" panose="020B0004020202020204" pitchFamily="34" charset="0"/>
              </a:rPr>
            </a:br>
            <a:r>
              <a:rPr lang="en-US" sz="2000" dirty="0">
                <a:latin typeface="Aptos Display" panose="020B0004020202020204" pitchFamily="34" charset="0"/>
              </a:rPr>
              <a:t>delimiter ','</a:t>
            </a:r>
            <a:br>
              <a:rPr lang="en-US" sz="2000" dirty="0">
                <a:latin typeface="Aptos Display" panose="020B0004020202020204" pitchFamily="34" charset="0"/>
              </a:rPr>
            </a:br>
            <a:r>
              <a:rPr lang="en-US" sz="2000" dirty="0">
                <a:latin typeface="Aptos Display" panose="020B0004020202020204" pitchFamily="34" charset="0"/>
              </a:rPr>
              <a:t>csv header;</a:t>
            </a:r>
            <a:br>
              <a:rPr lang="en-US" sz="2000" dirty="0">
                <a:latin typeface="Aptos Display" panose="020B0004020202020204" pitchFamily="34" charset="0"/>
              </a:rPr>
            </a:br>
            <a:r>
              <a:rPr lang="en-US" sz="2000" dirty="0">
                <a:latin typeface="Aptos Display" panose="020B0004020202020204" pitchFamily="34" charset="0"/>
              </a:rPr>
              <a:t>				   </a:t>
            </a:r>
            <a:br>
              <a:rPr lang="en-US" sz="2000" dirty="0">
                <a:latin typeface="Aptos Display" panose="020B0004020202020204" pitchFamily="34" charset="0"/>
              </a:rPr>
            </a:br>
            <a:r>
              <a:rPr lang="en-US" sz="2000" dirty="0">
                <a:latin typeface="Aptos Display" panose="020B0004020202020204" pitchFamily="34" charset="0"/>
              </a:rPr>
              <a:t>select * from Balls;</a:t>
            </a:r>
            <a:br>
              <a:rPr lang="en-US" sz="1400" dirty="0">
                <a:latin typeface="Aptos Display" panose="020B0004020202020204" pitchFamily="34" charset="0"/>
              </a:rPr>
            </a:br>
            <a:endParaRPr lang="en-US" sz="1200" dirty="0">
              <a:latin typeface="Aptos Display" panose="020B0004020202020204" pitchFamily="34" charset="0"/>
            </a:endParaRPr>
          </a:p>
        </p:txBody>
      </p:sp>
      <p:sp>
        <p:nvSpPr>
          <p:cNvPr id="3" name="Slide Number Placeholder 2">
            <a:extLst>
              <a:ext uri="{FF2B5EF4-FFF2-40B4-BE49-F238E27FC236}">
                <a16:creationId xmlns:a16="http://schemas.microsoft.com/office/drawing/2014/main" id="{377920B5-BAA3-0A1C-3FD8-5DEA86C9505E}"/>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69588934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1BA7EC-9AE7-D5FC-320C-0324034DC698}"/>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4" name="Picture 3">
            <a:extLst>
              <a:ext uri="{FF2B5EF4-FFF2-40B4-BE49-F238E27FC236}">
                <a16:creationId xmlns:a16="http://schemas.microsoft.com/office/drawing/2014/main" id="{D46CC453-80D1-85B4-93E9-C901208647AD}"/>
              </a:ext>
            </a:extLst>
          </p:cNvPr>
          <p:cNvPicPr>
            <a:picLocks noChangeAspect="1"/>
          </p:cNvPicPr>
          <p:nvPr/>
        </p:nvPicPr>
        <p:blipFill>
          <a:blip r:embed="rId2"/>
          <a:stretch>
            <a:fillRect/>
          </a:stretch>
        </p:blipFill>
        <p:spPr>
          <a:xfrm>
            <a:off x="0" y="0"/>
            <a:ext cx="12192000" cy="3614057"/>
          </a:xfrm>
          <a:prstGeom prst="rect">
            <a:avLst/>
          </a:prstGeom>
        </p:spPr>
      </p:pic>
      <p:pic>
        <p:nvPicPr>
          <p:cNvPr id="6" name="Picture 5">
            <a:extLst>
              <a:ext uri="{FF2B5EF4-FFF2-40B4-BE49-F238E27FC236}">
                <a16:creationId xmlns:a16="http://schemas.microsoft.com/office/drawing/2014/main" id="{B4AF644F-F81A-6567-5434-9F38ECFCC915}"/>
              </a:ext>
            </a:extLst>
          </p:cNvPr>
          <p:cNvPicPr>
            <a:picLocks noChangeAspect="1"/>
          </p:cNvPicPr>
          <p:nvPr/>
        </p:nvPicPr>
        <p:blipFill>
          <a:blip r:embed="rId3"/>
          <a:stretch>
            <a:fillRect/>
          </a:stretch>
        </p:blipFill>
        <p:spPr>
          <a:xfrm>
            <a:off x="0" y="3429001"/>
            <a:ext cx="12192000" cy="3429000"/>
          </a:xfrm>
          <a:prstGeom prst="rect">
            <a:avLst/>
          </a:prstGeom>
        </p:spPr>
      </p:pic>
    </p:spTree>
    <p:extLst>
      <p:ext uri="{BB962C8B-B14F-4D97-AF65-F5344CB8AC3E}">
        <p14:creationId xmlns:p14="http://schemas.microsoft.com/office/powerpoint/2010/main" val="162684047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BC5C-CA02-6B22-4842-D0D5911106A3}"/>
              </a:ext>
            </a:extLst>
          </p:cNvPr>
          <p:cNvSpPr>
            <a:spLocks noGrp="1"/>
          </p:cNvSpPr>
          <p:nvPr>
            <p:ph type="title"/>
          </p:nvPr>
        </p:nvSpPr>
        <p:spPr>
          <a:xfrm>
            <a:off x="423180" y="547914"/>
            <a:ext cx="10752820" cy="935264"/>
          </a:xfrm>
          <a:solidFill>
            <a:schemeClr val="accent1">
              <a:lumMod val="40000"/>
              <a:lumOff val="60000"/>
            </a:schemeClr>
          </a:solidFill>
        </p:spPr>
        <p:txBody>
          <a:bodyPr anchor="t">
            <a:normAutofit fontScale="90000"/>
          </a:bodyPr>
          <a:lstStyle/>
          <a:p>
            <a:pPr algn="l"/>
            <a:r>
              <a:rPr lang="en-US" dirty="0"/>
              <a:t>Ques 9. Write a query to fetch the total runs scored for each venue and order it in the descending order of total runs scored.</a:t>
            </a:r>
          </a:p>
        </p:txBody>
      </p:sp>
      <p:sp>
        <p:nvSpPr>
          <p:cNvPr id="4" name="Text Placeholder 3">
            <a:extLst>
              <a:ext uri="{FF2B5EF4-FFF2-40B4-BE49-F238E27FC236}">
                <a16:creationId xmlns:a16="http://schemas.microsoft.com/office/drawing/2014/main" id="{5356E38A-3242-E481-1EF0-30E648B20A4A}"/>
              </a:ext>
            </a:extLst>
          </p:cNvPr>
          <p:cNvSpPr>
            <a:spLocks noGrp="1"/>
          </p:cNvSpPr>
          <p:nvPr>
            <p:ph type="body" sz="half" idx="2"/>
          </p:nvPr>
        </p:nvSpPr>
        <p:spPr>
          <a:xfrm>
            <a:off x="423180" y="1714499"/>
            <a:ext cx="5803449" cy="4758872"/>
          </a:xfrm>
          <a:solidFill>
            <a:schemeClr val="accent1">
              <a:lumMod val="40000"/>
              <a:lumOff val="60000"/>
            </a:schemeClr>
          </a:solidFill>
        </p:spPr>
        <p:txBody>
          <a:bodyPr anchor="t">
            <a:normAutofit/>
          </a:bodyPr>
          <a:lstStyle/>
          <a:p>
            <a:pPr algn="l"/>
            <a:r>
              <a:rPr lang="en-US" sz="3200" dirty="0"/>
              <a:t>Query-&gt;</a:t>
            </a:r>
          </a:p>
          <a:p>
            <a:pPr algn="l"/>
            <a:r>
              <a:rPr lang="en-US" sz="3200" dirty="0"/>
              <a:t>SELECT </a:t>
            </a:r>
          </a:p>
          <a:p>
            <a:pPr algn="l"/>
            <a:r>
              <a:rPr lang="en-US" sz="3200" dirty="0"/>
              <a:t>  venue,</a:t>
            </a:r>
          </a:p>
          <a:p>
            <a:pPr algn="l"/>
            <a:r>
              <a:rPr lang="en-US" sz="3200" dirty="0"/>
              <a:t>  SUM(total_runs) AS total_runs</a:t>
            </a:r>
          </a:p>
          <a:p>
            <a:pPr algn="l"/>
            <a:r>
              <a:rPr lang="en-US" sz="3200" dirty="0"/>
              <a:t>FROM deliveries_v03</a:t>
            </a:r>
          </a:p>
          <a:p>
            <a:pPr algn="l"/>
            <a:r>
              <a:rPr lang="en-US" sz="3200" dirty="0"/>
              <a:t>GROUP BY venue</a:t>
            </a:r>
          </a:p>
          <a:p>
            <a:pPr algn="l"/>
            <a:r>
              <a:rPr lang="en-US" sz="3200" dirty="0"/>
              <a:t>ORDER BY total_runs DESC;</a:t>
            </a:r>
          </a:p>
        </p:txBody>
      </p:sp>
      <p:sp>
        <p:nvSpPr>
          <p:cNvPr id="5" name="Slide Number Placeholder 4">
            <a:extLst>
              <a:ext uri="{FF2B5EF4-FFF2-40B4-BE49-F238E27FC236}">
                <a16:creationId xmlns:a16="http://schemas.microsoft.com/office/drawing/2014/main" id="{8D0E2FB4-10CD-2A70-28E8-676C961E3FD5}"/>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6" name="Picture 5">
            <a:extLst>
              <a:ext uri="{FF2B5EF4-FFF2-40B4-BE49-F238E27FC236}">
                <a16:creationId xmlns:a16="http://schemas.microsoft.com/office/drawing/2014/main" id="{988053F5-3C9D-4D66-2F13-43DF9924120D}"/>
              </a:ext>
            </a:extLst>
          </p:cNvPr>
          <p:cNvPicPr>
            <a:picLocks noChangeAspect="1"/>
          </p:cNvPicPr>
          <p:nvPr/>
        </p:nvPicPr>
        <p:blipFill>
          <a:blip r:embed="rId2"/>
          <a:stretch>
            <a:fillRect/>
          </a:stretch>
        </p:blipFill>
        <p:spPr>
          <a:xfrm>
            <a:off x="6805768" y="1784122"/>
            <a:ext cx="4448175" cy="4619625"/>
          </a:xfrm>
          <a:prstGeom prst="rect">
            <a:avLst/>
          </a:prstGeom>
        </p:spPr>
      </p:pic>
    </p:spTree>
    <p:extLst>
      <p:ext uri="{BB962C8B-B14F-4D97-AF65-F5344CB8AC3E}">
        <p14:creationId xmlns:p14="http://schemas.microsoft.com/office/powerpoint/2010/main" val="43426303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BCD5E-935C-B43E-CB46-BE9AA687C0DA}"/>
              </a:ext>
            </a:extLst>
          </p:cNvPr>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4" name="Picture 3">
            <a:extLst>
              <a:ext uri="{FF2B5EF4-FFF2-40B4-BE49-F238E27FC236}">
                <a16:creationId xmlns:a16="http://schemas.microsoft.com/office/drawing/2014/main" id="{FA45D061-C405-8D52-A4B2-5C82CF1708D0}"/>
              </a:ext>
            </a:extLst>
          </p:cNvPr>
          <p:cNvPicPr>
            <a:picLocks noChangeAspect="1"/>
          </p:cNvPicPr>
          <p:nvPr/>
        </p:nvPicPr>
        <p:blipFill>
          <a:blip r:embed="rId2"/>
          <a:stretch>
            <a:fillRect/>
          </a:stretch>
        </p:blipFill>
        <p:spPr>
          <a:xfrm>
            <a:off x="688977" y="1285875"/>
            <a:ext cx="10893423" cy="459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84128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BC5C-CA02-6B22-4842-D0D5911106A3}"/>
              </a:ext>
            </a:extLst>
          </p:cNvPr>
          <p:cNvSpPr>
            <a:spLocks noGrp="1"/>
          </p:cNvSpPr>
          <p:nvPr>
            <p:ph type="title"/>
          </p:nvPr>
        </p:nvSpPr>
        <p:spPr>
          <a:xfrm>
            <a:off x="423180" y="547913"/>
            <a:ext cx="10752820" cy="1166585"/>
          </a:xfrm>
          <a:solidFill>
            <a:schemeClr val="accent1">
              <a:lumMod val="40000"/>
              <a:lumOff val="60000"/>
            </a:schemeClr>
          </a:solidFill>
        </p:spPr>
        <p:txBody>
          <a:bodyPr anchor="t">
            <a:normAutofit/>
          </a:bodyPr>
          <a:lstStyle/>
          <a:p>
            <a:pPr algn="l"/>
            <a:r>
              <a:rPr lang="en-US" dirty="0"/>
              <a:t>Ques10. Write a query to fetch the year-wise total runs scored at Eden Gardens and order it in the descending order of total runs scored.</a:t>
            </a:r>
          </a:p>
        </p:txBody>
      </p:sp>
      <p:sp>
        <p:nvSpPr>
          <p:cNvPr id="4" name="Text Placeholder 3">
            <a:extLst>
              <a:ext uri="{FF2B5EF4-FFF2-40B4-BE49-F238E27FC236}">
                <a16:creationId xmlns:a16="http://schemas.microsoft.com/office/drawing/2014/main" id="{5356E38A-3242-E481-1EF0-30E648B20A4A}"/>
              </a:ext>
            </a:extLst>
          </p:cNvPr>
          <p:cNvSpPr>
            <a:spLocks noGrp="1"/>
          </p:cNvSpPr>
          <p:nvPr>
            <p:ph type="body" sz="half" idx="2"/>
          </p:nvPr>
        </p:nvSpPr>
        <p:spPr>
          <a:xfrm>
            <a:off x="423180" y="2540000"/>
            <a:ext cx="5019677" cy="3770086"/>
          </a:xfrm>
          <a:solidFill>
            <a:schemeClr val="accent1">
              <a:lumMod val="40000"/>
              <a:lumOff val="60000"/>
            </a:schemeClr>
          </a:solidFill>
        </p:spPr>
        <p:txBody>
          <a:bodyPr anchor="t">
            <a:normAutofit fontScale="92500" lnSpcReduction="10000"/>
          </a:bodyPr>
          <a:lstStyle/>
          <a:p>
            <a:pPr algn="l"/>
            <a:r>
              <a:rPr lang="en-US" sz="2400" dirty="0"/>
              <a:t>Query-&gt;</a:t>
            </a:r>
          </a:p>
          <a:p>
            <a:pPr algn="l"/>
            <a:r>
              <a:rPr lang="en-US" sz="2400" dirty="0"/>
              <a:t>SELECT </a:t>
            </a:r>
          </a:p>
          <a:p>
            <a:pPr algn="l"/>
            <a:r>
              <a:rPr lang="en-US" sz="2400" dirty="0"/>
              <a:t>  SUM(total_runs) AS total_runs,</a:t>
            </a:r>
          </a:p>
          <a:p>
            <a:pPr algn="l"/>
            <a:r>
              <a:rPr lang="en-US" sz="2400" dirty="0"/>
              <a:t>  extract(year from </a:t>
            </a:r>
            <a:r>
              <a:rPr lang="en-US" sz="2400" dirty="0" err="1"/>
              <a:t>match_date</a:t>
            </a:r>
            <a:r>
              <a:rPr lang="en-US" sz="2400" dirty="0"/>
              <a:t>) AS year</a:t>
            </a:r>
          </a:p>
          <a:p>
            <a:pPr algn="l"/>
            <a:r>
              <a:rPr lang="en-US" sz="2400" dirty="0"/>
              <a:t>FROM deliveries_v03</a:t>
            </a:r>
          </a:p>
          <a:p>
            <a:pPr algn="l"/>
            <a:r>
              <a:rPr lang="en-US" sz="2400" dirty="0"/>
              <a:t>WHERE venue = 'Eden Gardens'</a:t>
            </a:r>
          </a:p>
          <a:p>
            <a:pPr algn="l"/>
            <a:r>
              <a:rPr lang="en-US" sz="2400" dirty="0"/>
              <a:t>GROUP BY year</a:t>
            </a:r>
          </a:p>
          <a:p>
            <a:pPr algn="l"/>
            <a:r>
              <a:rPr lang="en-US" sz="2400" dirty="0"/>
              <a:t>ORDER BY year </a:t>
            </a:r>
            <a:r>
              <a:rPr lang="en-US" sz="2400" dirty="0" err="1"/>
              <a:t>asc</a:t>
            </a:r>
            <a:r>
              <a:rPr lang="en-US" sz="2400" dirty="0"/>
              <a:t>;</a:t>
            </a:r>
          </a:p>
        </p:txBody>
      </p:sp>
      <p:sp>
        <p:nvSpPr>
          <p:cNvPr id="5" name="Slide Number Placeholder 4">
            <a:extLst>
              <a:ext uri="{FF2B5EF4-FFF2-40B4-BE49-F238E27FC236}">
                <a16:creationId xmlns:a16="http://schemas.microsoft.com/office/drawing/2014/main" id="{8D0E2FB4-10CD-2A70-28E8-676C961E3FD5}"/>
              </a:ext>
            </a:extLst>
          </p:cNvPr>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8" name="Picture 7">
            <a:extLst>
              <a:ext uri="{FF2B5EF4-FFF2-40B4-BE49-F238E27FC236}">
                <a16:creationId xmlns:a16="http://schemas.microsoft.com/office/drawing/2014/main" id="{7A8EEDA2-1C71-A1FD-4FFC-DDB2E0E4A9C2}"/>
              </a:ext>
            </a:extLst>
          </p:cNvPr>
          <p:cNvPicPr>
            <a:picLocks noChangeAspect="1"/>
          </p:cNvPicPr>
          <p:nvPr/>
        </p:nvPicPr>
        <p:blipFill>
          <a:blip r:embed="rId2"/>
          <a:stretch>
            <a:fillRect/>
          </a:stretch>
        </p:blipFill>
        <p:spPr>
          <a:xfrm>
            <a:off x="6096001" y="2065791"/>
            <a:ext cx="5672820" cy="4410075"/>
          </a:xfrm>
          <a:prstGeom prst="rect">
            <a:avLst/>
          </a:prstGeom>
        </p:spPr>
      </p:pic>
    </p:spTree>
    <p:extLst>
      <p:ext uri="{BB962C8B-B14F-4D97-AF65-F5344CB8AC3E}">
        <p14:creationId xmlns:p14="http://schemas.microsoft.com/office/powerpoint/2010/main" val="338741619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8C87E1-2C33-A575-4C72-5123C4B5B4E7}"/>
              </a:ext>
            </a:extLst>
          </p:cNvPr>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Picture 3">
            <a:extLst>
              <a:ext uri="{FF2B5EF4-FFF2-40B4-BE49-F238E27FC236}">
                <a16:creationId xmlns:a16="http://schemas.microsoft.com/office/drawing/2014/main" id="{337EC17A-C312-73EE-11A1-81CD37E22F38}"/>
              </a:ext>
            </a:extLst>
          </p:cNvPr>
          <p:cNvPicPr>
            <a:picLocks noChangeAspect="1"/>
          </p:cNvPicPr>
          <p:nvPr/>
        </p:nvPicPr>
        <p:blipFill>
          <a:blip r:embed="rId2"/>
          <a:stretch>
            <a:fillRect/>
          </a:stretch>
        </p:blipFill>
        <p:spPr>
          <a:xfrm>
            <a:off x="1017361" y="386014"/>
            <a:ext cx="10157278" cy="6085972"/>
          </a:xfrm>
          <a:prstGeom prst="rect">
            <a:avLst/>
          </a:prstGeom>
        </p:spPr>
      </p:pic>
    </p:spTree>
    <p:extLst>
      <p:ext uri="{BB962C8B-B14F-4D97-AF65-F5344CB8AC3E}">
        <p14:creationId xmlns:p14="http://schemas.microsoft.com/office/powerpoint/2010/main" val="327450786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C452B1-4101-06EE-2A01-5697DBE3EE4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13851" y="-759191"/>
            <a:ext cx="6858000" cy="7176052"/>
          </a:xfrm>
          <a:prstGeom prst="rect">
            <a:avLst/>
          </a:prstGeom>
        </p:spPr>
      </p:pic>
      <p:sp>
        <p:nvSpPr>
          <p:cNvPr id="4" name="TextBox 3">
            <a:extLst>
              <a:ext uri="{FF2B5EF4-FFF2-40B4-BE49-F238E27FC236}">
                <a16:creationId xmlns:a16="http://schemas.microsoft.com/office/drawing/2014/main" id="{2222BC3C-4B63-B27E-DC4D-CEEB8FF63D7E}"/>
              </a:ext>
            </a:extLst>
          </p:cNvPr>
          <p:cNvSpPr txBox="1"/>
          <p:nvPr/>
        </p:nvSpPr>
        <p:spPr>
          <a:xfrm>
            <a:off x="1056862" y="2228671"/>
            <a:ext cx="9183756" cy="1200329"/>
          </a:xfrm>
          <a:prstGeom prst="rect">
            <a:avLst/>
          </a:prstGeom>
          <a:noFill/>
        </p:spPr>
        <p:txBody>
          <a:bodyPr wrap="square" rtlCol="0">
            <a:spAutoFit/>
          </a:bodyPr>
          <a:lstStyle/>
          <a:p>
            <a:r>
              <a:rPr lang="en-US" b="1" dirty="0"/>
              <a:t>NAME-PALAK GOEL</a:t>
            </a:r>
          </a:p>
          <a:p>
            <a:r>
              <a:rPr lang="en-US" b="1" dirty="0"/>
              <a:t>BATCH- 15 FEB</a:t>
            </a:r>
          </a:p>
          <a:p>
            <a:r>
              <a:rPr lang="en-US" b="1" dirty="0"/>
              <a:t>COURSE- DATA SCIENCE</a:t>
            </a:r>
          </a:p>
          <a:p>
            <a:r>
              <a:rPr lang="en-US" b="1" dirty="0"/>
              <a:t>PROJECT-SQL FINAL PROJECT</a:t>
            </a:r>
          </a:p>
        </p:txBody>
      </p:sp>
    </p:spTree>
    <p:extLst>
      <p:ext uri="{BB962C8B-B14F-4D97-AF65-F5344CB8AC3E}">
        <p14:creationId xmlns:p14="http://schemas.microsoft.com/office/powerpoint/2010/main" val="23830992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A1AF60-23E9-63D3-21A7-A7A9EC3121A3}"/>
              </a:ext>
            </a:extLst>
          </p:cNvPr>
          <p:cNvSpPr txBox="1"/>
          <p:nvPr/>
        </p:nvSpPr>
        <p:spPr>
          <a:xfrm>
            <a:off x="2830287" y="1674673"/>
            <a:ext cx="6299200" cy="2800767"/>
          </a:xfrm>
          <a:prstGeom prst="rec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nchor="b">
            <a:spAutoFit/>
          </a:bodyPr>
          <a:lstStyle/>
          <a:p>
            <a:pPr algn="ctr"/>
            <a:r>
              <a:rPr lang="en-US" sz="8800" dirty="0"/>
              <a:t>Aggressive Batsman</a:t>
            </a:r>
          </a:p>
        </p:txBody>
      </p:sp>
      <mc:AlternateContent xmlns:mc="http://schemas.openxmlformats.org/markup-compatibility/2006">
        <mc:Choice xmlns:am3d="http://schemas.microsoft.com/office/drawing/2017/model3d" Requires="am3d">
          <p:graphicFrame>
            <p:nvGraphicFramePr>
              <p:cNvPr id="2" name="3D Model 1" descr="Cricket Bat and Ball">
                <a:extLst>
                  <a:ext uri="{FF2B5EF4-FFF2-40B4-BE49-F238E27FC236}">
                    <a16:creationId xmlns:a16="http://schemas.microsoft.com/office/drawing/2014/main" id="{8EC247F1-9038-2149-B63D-CE98D0E40B01}"/>
                  </a:ext>
                </a:extLst>
              </p:cNvPr>
              <p:cNvGraphicFramePr>
                <a:graphicFrameLocks noChangeAspect="1"/>
              </p:cNvGraphicFramePr>
              <p:nvPr>
                <p:extLst>
                  <p:ext uri="{D42A27DB-BD31-4B8C-83A1-F6EECF244321}">
                    <p14:modId xmlns:p14="http://schemas.microsoft.com/office/powerpoint/2010/main" val="4145007337"/>
                  </p:ext>
                </p:extLst>
              </p:nvPr>
            </p:nvGraphicFramePr>
            <p:xfrm>
              <a:off x="8134786" y="2873830"/>
              <a:ext cx="994701" cy="1275600"/>
            </p:xfrm>
            <a:graphic>
              <a:graphicData uri="http://schemas.microsoft.com/office/drawing/2017/model3d">
                <am3d:model3d r:embed="rId2">
                  <am3d:spPr>
                    <a:xfrm>
                      <a:off x="0" y="0"/>
                      <a:ext cx="994701" cy="1275600"/>
                    </a:xfrm>
                    <a:prstGeom prst="rect">
                      <a:avLst/>
                    </a:prstGeom>
                  </am3d:spPr>
                  <am3d:camera>
                    <am3d:pos x="0" y="0" z="50785696"/>
                    <am3d:up dx="0" dy="36000000" dz="0"/>
                    <am3d:lookAt x="0" y="0" z="0"/>
                    <am3d:perspective fov="2700000"/>
                  </am3d:camera>
                  <am3d:trans>
                    <am3d:meterPerModelUnit n="1206625" d="1000000"/>
                    <am3d:preTrans dx="0" dy="-17997206" dz="-3623253"/>
                    <am3d:scale>
                      <am3d:sx n="1000000" d="1000000"/>
                      <am3d:sy n="1000000" d="1000000"/>
                      <am3d:sz n="1000000" d="1000000"/>
                    </am3d:scale>
                    <am3d:rot ax="8700000" ay="-1800000" az="-9600000"/>
                    <am3d:postTrans dx="0" dy="0" dz="0"/>
                  </am3d:trans>
                  <am3d:raster rName="Office3DRenderer" rVer="16.0.8326">
                    <am3d:blip r:embed="rId3"/>
                  </am3d:raster>
                  <am3d:objViewport viewportSz="734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ricket Bat and Ball">
                <a:extLst>
                  <a:ext uri="{FF2B5EF4-FFF2-40B4-BE49-F238E27FC236}">
                    <a16:creationId xmlns:a16="http://schemas.microsoft.com/office/drawing/2014/main" id="{8EC247F1-9038-2149-B63D-CE98D0E40B01}"/>
                  </a:ext>
                </a:extLst>
              </p:cNvPr>
              <p:cNvPicPr>
                <a:picLocks noGrp="1" noRot="1" noChangeAspect="1" noMove="1" noResize="1" noEditPoints="1" noAdjustHandles="1" noChangeArrowheads="1" noChangeShapeType="1" noCrop="1"/>
              </p:cNvPicPr>
              <p:nvPr/>
            </p:nvPicPr>
            <p:blipFill>
              <a:blip r:embed="rId3"/>
              <a:stretch>
                <a:fillRect/>
              </a:stretch>
            </p:blipFill>
            <p:spPr>
              <a:xfrm>
                <a:off x="8134786" y="2873830"/>
                <a:ext cx="994701" cy="1275600"/>
              </a:xfrm>
              <a:prstGeom prst="rect">
                <a:avLst/>
              </a:prstGeom>
            </p:spPr>
          </p:pic>
        </mc:Fallback>
      </mc:AlternateContent>
    </p:spTree>
    <p:extLst>
      <p:ext uri="{BB962C8B-B14F-4D97-AF65-F5344CB8AC3E}">
        <p14:creationId xmlns:p14="http://schemas.microsoft.com/office/powerpoint/2010/main" val="185875474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afterEffect">
                                  <p:stCondLst>
                                    <p:cond delay="0"/>
                                  </p:stCondLst>
                                  <p:childTnLst>
                                    <p:anim calcmode="lin" valueType="num">
                                      <p:cBhvr additive="sum">
                                        <p:cTn id="6"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E2BEEA-45A0-39FA-C64C-74A12C0396B0}"/>
              </a:ext>
            </a:extLst>
          </p:cNvPr>
          <p:cNvSpPr txBox="1"/>
          <p:nvPr/>
        </p:nvSpPr>
        <p:spPr>
          <a:xfrm>
            <a:off x="333829" y="246743"/>
            <a:ext cx="11234057" cy="584775"/>
          </a:xfrm>
          <a:prstGeom prst="rect">
            <a:avLst/>
          </a:prstGeom>
          <a:noFill/>
        </p:spPr>
        <p:txBody>
          <a:bodyPr wrap="square" rtlCol="0">
            <a:spAutoFit/>
          </a:bodyPr>
          <a:lstStyle/>
          <a:p>
            <a:pPr algn="ctr"/>
            <a:r>
              <a:rPr lang="en-US" sz="3200" b="1" dirty="0">
                <a:solidFill>
                  <a:srgbClr val="FFFF00"/>
                </a:solidFill>
              </a:rPr>
              <a:t>QUERY                                                       </a:t>
            </a:r>
          </a:p>
        </p:txBody>
      </p:sp>
      <p:pic>
        <p:nvPicPr>
          <p:cNvPr id="3" name="Picture 2">
            <a:extLst>
              <a:ext uri="{FF2B5EF4-FFF2-40B4-BE49-F238E27FC236}">
                <a16:creationId xmlns:a16="http://schemas.microsoft.com/office/drawing/2014/main" id="{B5B9DB0A-4FE3-80D4-2D22-619EDD69F5FD}"/>
              </a:ext>
            </a:extLst>
          </p:cNvPr>
          <p:cNvPicPr>
            <a:picLocks noChangeAspect="1"/>
          </p:cNvPicPr>
          <p:nvPr/>
        </p:nvPicPr>
        <p:blipFill>
          <a:blip r:embed="rId2"/>
          <a:stretch>
            <a:fillRect/>
          </a:stretch>
        </p:blipFill>
        <p:spPr>
          <a:xfrm>
            <a:off x="596348" y="980661"/>
            <a:ext cx="10971538" cy="5630596"/>
          </a:xfrm>
          <a:prstGeom prst="rect">
            <a:avLst/>
          </a:prstGeom>
        </p:spPr>
      </p:pic>
    </p:spTree>
    <p:extLst>
      <p:ext uri="{BB962C8B-B14F-4D97-AF65-F5344CB8AC3E}">
        <p14:creationId xmlns:p14="http://schemas.microsoft.com/office/powerpoint/2010/main" val="161551273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85C7-20F6-E36D-990E-C3B192415AC7}"/>
              </a:ext>
            </a:extLst>
          </p:cNvPr>
          <p:cNvSpPr>
            <a:spLocks noGrp="1"/>
          </p:cNvSpPr>
          <p:nvPr>
            <p:ph type="title"/>
          </p:nvPr>
        </p:nvSpPr>
        <p:spPr>
          <a:xfrm>
            <a:off x="1484311" y="435429"/>
            <a:ext cx="10018713" cy="773865"/>
          </a:xfrm>
        </p:spPr>
        <p:txBody>
          <a:bodyPr/>
          <a:lstStyle/>
          <a:p>
            <a:r>
              <a:rPr lang="en-US" dirty="0">
                <a:solidFill>
                  <a:srgbClr val="FFFF00"/>
                </a:solidFill>
              </a:rPr>
              <a:t>OUTPUT</a:t>
            </a:r>
          </a:p>
        </p:txBody>
      </p:sp>
      <p:sp>
        <p:nvSpPr>
          <p:cNvPr id="5" name="Slide Number Placeholder 4">
            <a:extLst>
              <a:ext uri="{FF2B5EF4-FFF2-40B4-BE49-F238E27FC236}">
                <a16:creationId xmlns:a16="http://schemas.microsoft.com/office/drawing/2014/main" id="{F81C9BD5-9188-8E25-E3EC-F8302E282FB5}"/>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9" name="TextBox 8">
            <a:extLst>
              <a:ext uri="{FF2B5EF4-FFF2-40B4-BE49-F238E27FC236}">
                <a16:creationId xmlns:a16="http://schemas.microsoft.com/office/drawing/2014/main" id="{9CD94A42-7611-7F71-8638-50F7B4C6D88C}"/>
              </a:ext>
            </a:extLst>
          </p:cNvPr>
          <p:cNvSpPr txBox="1"/>
          <p:nvPr/>
        </p:nvSpPr>
        <p:spPr>
          <a:xfrm>
            <a:off x="5080000" y="3030247"/>
            <a:ext cx="1175657" cy="369332"/>
          </a:xfrm>
          <a:prstGeom prst="rect">
            <a:avLst/>
          </a:prstGeom>
          <a:solidFill>
            <a:schemeClr val="accent1">
              <a:lumMod val="40000"/>
              <a:lumOff val="60000"/>
            </a:schemeClr>
          </a:solidFill>
        </p:spPr>
        <p:txBody>
          <a:bodyPr wrap="square" rtlCol="0">
            <a:spAutoFit/>
          </a:bodyPr>
          <a:lstStyle/>
          <a:p>
            <a:r>
              <a:rPr lang="en-US" dirty="0">
                <a:solidFill>
                  <a:srgbClr val="FFFF00"/>
                </a:solidFill>
              </a:rPr>
              <a:t>OUTPUT</a:t>
            </a:r>
          </a:p>
        </p:txBody>
      </p:sp>
      <p:pic>
        <p:nvPicPr>
          <p:cNvPr id="10" name="Picture 9">
            <a:extLst>
              <a:ext uri="{FF2B5EF4-FFF2-40B4-BE49-F238E27FC236}">
                <a16:creationId xmlns:a16="http://schemas.microsoft.com/office/drawing/2014/main" id="{3B9AB7DE-AD79-1959-B22A-A22205D72A6F}"/>
              </a:ext>
            </a:extLst>
          </p:cNvPr>
          <p:cNvPicPr>
            <a:picLocks noChangeAspect="1"/>
          </p:cNvPicPr>
          <p:nvPr/>
        </p:nvPicPr>
        <p:blipFill>
          <a:blip r:embed="rId2"/>
          <a:stretch>
            <a:fillRect/>
          </a:stretch>
        </p:blipFill>
        <p:spPr>
          <a:xfrm>
            <a:off x="586355" y="68941"/>
            <a:ext cx="10916668" cy="3371850"/>
          </a:xfrm>
          <a:prstGeom prst="rect">
            <a:avLst/>
          </a:prstGeom>
        </p:spPr>
      </p:pic>
      <p:pic>
        <p:nvPicPr>
          <p:cNvPr id="16" name="Picture 15">
            <a:extLst>
              <a:ext uri="{FF2B5EF4-FFF2-40B4-BE49-F238E27FC236}">
                <a16:creationId xmlns:a16="http://schemas.microsoft.com/office/drawing/2014/main" id="{0F1BC4C8-A8B7-7C14-7502-AC1A2ECC0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56" y="3807279"/>
            <a:ext cx="10916668" cy="2615292"/>
          </a:xfrm>
          <a:prstGeom prst="rect">
            <a:avLst/>
          </a:prstGeom>
        </p:spPr>
      </p:pic>
    </p:spTree>
    <p:extLst>
      <p:ext uri="{BB962C8B-B14F-4D97-AF65-F5344CB8AC3E}">
        <p14:creationId xmlns:p14="http://schemas.microsoft.com/office/powerpoint/2010/main" val="226931804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A1AF60-23E9-63D3-21A7-A7A9EC3121A3}"/>
              </a:ext>
            </a:extLst>
          </p:cNvPr>
          <p:cNvSpPr txBox="1"/>
          <p:nvPr/>
        </p:nvSpPr>
        <p:spPr>
          <a:xfrm>
            <a:off x="2830287" y="1674673"/>
            <a:ext cx="6299200" cy="2800767"/>
          </a:xfrm>
          <a:prstGeom prst="rec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nchor="b">
            <a:spAutoFit/>
          </a:bodyPr>
          <a:lstStyle/>
          <a:p>
            <a:pPr algn="ctr"/>
            <a:r>
              <a:rPr lang="en-US" sz="8800" dirty="0"/>
              <a:t>Anchor Batsman</a:t>
            </a:r>
          </a:p>
        </p:txBody>
      </p:sp>
      <mc:AlternateContent xmlns:mc="http://schemas.openxmlformats.org/markup-compatibility/2006">
        <mc:Choice xmlns:am3d="http://schemas.microsoft.com/office/drawing/2017/model3d" Requires="am3d">
          <p:graphicFrame>
            <p:nvGraphicFramePr>
              <p:cNvPr id="2" name="3D Model 1" descr="Cricket Bat and Ball">
                <a:extLst>
                  <a:ext uri="{FF2B5EF4-FFF2-40B4-BE49-F238E27FC236}">
                    <a16:creationId xmlns:a16="http://schemas.microsoft.com/office/drawing/2014/main" id="{8EC247F1-9038-2149-B63D-CE98D0E40B01}"/>
                  </a:ext>
                </a:extLst>
              </p:cNvPr>
              <p:cNvGraphicFramePr>
                <a:graphicFrameLocks noChangeAspect="1"/>
              </p:cNvGraphicFramePr>
              <p:nvPr/>
            </p:nvGraphicFramePr>
            <p:xfrm>
              <a:off x="8134786" y="2873830"/>
              <a:ext cx="994701" cy="1275600"/>
            </p:xfrm>
            <a:graphic>
              <a:graphicData uri="http://schemas.microsoft.com/office/drawing/2017/model3d">
                <am3d:model3d r:embed="rId2">
                  <am3d:spPr>
                    <a:xfrm>
                      <a:off x="0" y="0"/>
                      <a:ext cx="994701" cy="1275600"/>
                    </a:xfrm>
                    <a:prstGeom prst="rect">
                      <a:avLst/>
                    </a:prstGeom>
                  </am3d:spPr>
                  <am3d:camera>
                    <am3d:pos x="0" y="0" z="50785696"/>
                    <am3d:up dx="0" dy="36000000" dz="0"/>
                    <am3d:lookAt x="0" y="0" z="0"/>
                    <am3d:perspective fov="2700000"/>
                  </am3d:camera>
                  <am3d:trans>
                    <am3d:meterPerModelUnit n="1206625" d="1000000"/>
                    <am3d:preTrans dx="0" dy="-17997206" dz="-3623253"/>
                    <am3d:scale>
                      <am3d:sx n="1000000" d="1000000"/>
                      <am3d:sy n="1000000" d="1000000"/>
                      <am3d:sz n="1000000" d="1000000"/>
                    </am3d:scale>
                    <am3d:rot ax="8700000" ay="-1800000" az="-9600000"/>
                    <am3d:postTrans dx="0" dy="0" dz="0"/>
                  </am3d:trans>
                  <am3d:raster rName="Office3DRenderer" rVer="16.0.8326">
                    <am3d:blip r:embed="rId3"/>
                  </am3d:raster>
                  <am3d:objViewport viewportSz="734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ricket Bat and Ball">
                <a:extLst>
                  <a:ext uri="{FF2B5EF4-FFF2-40B4-BE49-F238E27FC236}">
                    <a16:creationId xmlns:a16="http://schemas.microsoft.com/office/drawing/2014/main" id="{8EC247F1-9038-2149-B63D-CE98D0E40B01}"/>
                  </a:ext>
                </a:extLst>
              </p:cNvPr>
              <p:cNvPicPr>
                <a:picLocks noGrp="1" noRot="1" noChangeAspect="1" noMove="1" noResize="1" noEditPoints="1" noAdjustHandles="1" noChangeArrowheads="1" noChangeShapeType="1" noCrop="1"/>
              </p:cNvPicPr>
              <p:nvPr/>
            </p:nvPicPr>
            <p:blipFill>
              <a:blip r:embed="rId3"/>
              <a:stretch>
                <a:fillRect/>
              </a:stretch>
            </p:blipFill>
            <p:spPr>
              <a:xfrm>
                <a:off x="8134786" y="2873830"/>
                <a:ext cx="994701" cy="1275600"/>
              </a:xfrm>
              <a:prstGeom prst="rect">
                <a:avLst/>
              </a:prstGeom>
            </p:spPr>
          </p:pic>
        </mc:Fallback>
      </mc:AlternateContent>
    </p:spTree>
    <p:extLst>
      <p:ext uri="{BB962C8B-B14F-4D97-AF65-F5344CB8AC3E}">
        <p14:creationId xmlns:p14="http://schemas.microsoft.com/office/powerpoint/2010/main" val="83757669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afterEffect">
                                  <p:stCondLst>
                                    <p:cond delay="0"/>
                                  </p:stCondLst>
                                  <p:childTnLst>
                                    <p:anim calcmode="lin" valueType="num">
                                      <p:cBhvr additive="sum">
                                        <p:cTn id="6"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E2BEEA-45A0-39FA-C64C-74A12C0396B0}"/>
              </a:ext>
            </a:extLst>
          </p:cNvPr>
          <p:cNvSpPr txBox="1"/>
          <p:nvPr/>
        </p:nvSpPr>
        <p:spPr>
          <a:xfrm>
            <a:off x="333829" y="246743"/>
            <a:ext cx="11234057" cy="584775"/>
          </a:xfrm>
          <a:prstGeom prst="rect">
            <a:avLst/>
          </a:prstGeom>
          <a:noFill/>
        </p:spPr>
        <p:txBody>
          <a:bodyPr wrap="square" rtlCol="0">
            <a:spAutoFit/>
          </a:bodyPr>
          <a:lstStyle/>
          <a:p>
            <a:pPr algn="ctr"/>
            <a:r>
              <a:rPr lang="en-US" sz="3200" b="1" dirty="0">
                <a:solidFill>
                  <a:srgbClr val="FFFF00"/>
                </a:solidFill>
              </a:rPr>
              <a:t>QUERY                                                       </a:t>
            </a:r>
          </a:p>
        </p:txBody>
      </p:sp>
      <p:pic>
        <p:nvPicPr>
          <p:cNvPr id="3" name="Picture 2">
            <a:extLst>
              <a:ext uri="{FF2B5EF4-FFF2-40B4-BE49-F238E27FC236}">
                <a16:creationId xmlns:a16="http://schemas.microsoft.com/office/drawing/2014/main" id="{5966539A-4B93-D8D9-8652-F29555CE5FF4}"/>
              </a:ext>
            </a:extLst>
          </p:cNvPr>
          <p:cNvPicPr>
            <a:picLocks noChangeAspect="1"/>
          </p:cNvPicPr>
          <p:nvPr/>
        </p:nvPicPr>
        <p:blipFill>
          <a:blip r:embed="rId2"/>
          <a:stretch>
            <a:fillRect/>
          </a:stretch>
        </p:blipFill>
        <p:spPr>
          <a:xfrm>
            <a:off x="490329" y="831518"/>
            <a:ext cx="11234057" cy="5635543"/>
          </a:xfrm>
          <a:prstGeom prst="rect">
            <a:avLst/>
          </a:prstGeom>
        </p:spPr>
      </p:pic>
    </p:spTree>
    <p:extLst>
      <p:ext uri="{BB962C8B-B14F-4D97-AF65-F5344CB8AC3E}">
        <p14:creationId xmlns:p14="http://schemas.microsoft.com/office/powerpoint/2010/main" val="88500763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over and End Slide Master">
  <a:themeElements>
    <a:clrScheme name="ALLPPT-107">
      <a:dk1>
        <a:sysClr val="windowText" lastClr="000000"/>
      </a:dk1>
      <a:lt1>
        <a:sysClr val="window" lastClr="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FFFFFF"/>
      </a:hlink>
      <a:folHlink>
        <a:srgbClr val="00000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107">
      <a:dk1>
        <a:sysClr val="windowText" lastClr="000000"/>
      </a:dk1>
      <a:lt1>
        <a:sysClr val="window" lastClr="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FFFFFF"/>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107">
      <a:dk1>
        <a:sysClr val="windowText" lastClr="000000"/>
      </a:dk1>
      <a:lt1>
        <a:sysClr val="window" lastClr="FFFFFF"/>
      </a:lt1>
      <a:dk2>
        <a:srgbClr val="1F497D"/>
      </a:dk2>
      <a:lt2>
        <a:srgbClr val="EEECE1"/>
      </a:lt2>
      <a:accent1>
        <a:srgbClr val="E62949"/>
      </a:accent1>
      <a:accent2>
        <a:srgbClr val="F07624"/>
      </a:accent2>
      <a:accent3>
        <a:srgbClr val="F4BD2D"/>
      </a:accent3>
      <a:accent4>
        <a:srgbClr val="1ED4DE"/>
      </a:accent4>
      <a:accent5>
        <a:srgbClr val="1C7DE1"/>
      </a:accent5>
      <a:accent6>
        <a:srgbClr val="CBCBCB"/>
      </a:accent6>
      <a:hlink>
        <a:srgbClr val="FFFFFF"/>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17845</TotalTime>
  <Words>1647</Words>
  <Application>Microsoft Office PowerPoint</Application>
  <PresentationFormat>Widescreen</PresentationFormat>
  <Paragraphs>172</Paragraphs>
  <Slides>45</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45</vt:i4>
      </vt:variant>
    </vt:vector>
  </HeadingPairs>
  <TitlesOfParts>
    <vt:vector size="56" baseType="lpstr">
      <vt:lpstr>Aptos Display</vt:lpstr>
      <vt:lpstr>Arial</vt:lpstr>
      <vt:lpstr>Arial Black</vt:lpstr>
      <vt:lpstr>Arial Narrow</vt:lpstr>
      <vt:lpstr>Calibri</vt:lpstr>
      <vt:lpstr>Corbel</vt:lpstr>
      <vt:lpstr>Wingdings</vt:lpstr>
      <vt:lpstr>Cover and End Slide Master</vt:lpstr>
      <vt:lpstr>Contents Slide Master</vt:lpstr>
      <vt:lpstr>Section Break Slide Master</vt:lpstr>
      <vt:lpstr>Parallax</vt:lpstr>
      <vt:lpstr>PowerPoint Presentation</vt:lpstr>
      <vt:lpstr>PowerPoint Presentation</vt:lpstr>
      <vt:lpstr>PowerPoint Presentation</vt:lpstr>
      <vt:lpstr>                                                         Initial queries set datestyle='DMY'; create table matches (id int,city varchar,date date,player_of_match varchar, venue varchar,neutral_venue varchar,team1 varchar, team2 varchar,toss_winner varchar,toss_decision varchar, winner varchar,result varchar,result_margin varchar, eliminator varchar,method varchar,umpire1 varchar,umpire2 varchar);         copy matches from 'C:\Program Files\PostgreSQL\12\IPL Dataset\IPL_matches.csv' delimiter ',' csv header;  select * from matches;  Create table Balls(id int,inning int,over int, ball int,batsman varchar, non_striker varchar , bowler varchar,batsman_runs int , extra_runs int, total_runs int,  is_wicket int, dismissal_kind varchar, player_dismisssed varchar, fielder varchar, extras_type varchar, batting_team varchar, bowling_team varchar);         copy Balls from 'C:\Program Files\PostgreSQL\12\IPL Dataset\IPL_Ball.csv' delimiter ',' csv header;         select * from Balls; </vt:lpstr>
      <vt:lpstr>PowerPoint Presentation</vt:lpstr>
      <vt:lpstr>PowerPoint Presentation</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List of  players for a good winning team ,2 players from every category based on analysis and  queries performed:-  Aggressive batsman-AD Russell, N Pooran Anchor batsman-Iqbal Abdulla,RD Gaikwad Hard Hitting players-L Ronchi,Umar Gul Bowlers with good econ0my-VRV singh, A Mithun(lower economy,better player) Bowlers with best Strike rate- NA Saini, CH Gayle(lower strike rate,better player) All Rounders-TM Dilshan, V Kohli  </vt:lpstr>
      <vt:lpstr>ADDITIONAL QUESTIONS</vt:lpstr>
      <vt:lpstr>PowerPoint Presentation</vt:lpstr>
      <vt:lpstr>Ques 1 . Get the count of cities that have hosted an IPL match</vt:lpstr>
      <vt:lpstr>Ques2. Create table deliveries_v02 with all the columns of the table ‘deliveries’ and an additional column ball_result containing values boundary, dot or other depending on the total_run(boundary for &gt;= 4, dot for 0 and other for any other number) (Hint 1 : CASE WHEN statement is used to get condition based results) (Hint 2: To convert the output data of the select statement into a table, you can use a subquery. Create table table_name as [entire select statement].</vt:lpstr>
      <vt:lpstr>PowerPoint Presentation</vt:lpstr>
      <vt:lpstr>Ques 3. Write a query to fetch the total number of boundaries and dot balls from the deliveries_v02 table.</vt:lpstr>
      <vt:lpstr>Ques4. Write a query to fetch the total number of boundaries scored by each team from the deliveries_v02 table and order it in descending order of the number of boundaries scored.</vt:lpstr>
      <vt:lpstr>Visualization</vt:lpstr>
      <vt:lpstr>Ques5. Write a query to fetch the total number of dot balls bowled by each team and order it in descending order of the total number of dot balls bowled.</vt:lpstr>
      <vt:lpstr>Visualization</vt:lpstr>
      <vt:lpstr>Ques 6. Write a query to fetch the total number of dismissals by dismissal kinds where dismissal kind is not NA</vt:lpstr>
      <vt:lpstr>Visualization</vt:lpstr>
      <vt:lpstr>Ques7. Write a query to get the top 5 bowlers who conceded maximum extra runs from the deliveries table</vt:lpstr>
      <vt:lpstr>PowerPoint Presentation</vt:lpstr>
      <vt:lpstr>Ques8. Write a query to create a table named deliveries_v03 with all the columns of deliveries_v02 table and two additional column (named venue and match_date) of venue and date from table matches.</vt:lpstr>
      <vt:lpstr>PowerPoint Presentation</vt:lpstr>
      <vt:lpstr>Ques 9. Write a query to fetch the total runs scored for each venue and order it in the descending order of total runs scored.</vt:lpstr>
      <vt:lpstr>PowerPoint Presentation</vt:lpstr>
      <vt:lpstr>Ques10. Write a query to fetch the year-wise total runs scored at Eden Gardens and order it in the descending order of total runs scored.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The Computer World</cp:lastModifiedBy>
  <cp:revision>101</cp:revision>
  <dcterms:created xsi:type="dcterms:W3CDTF">2020-01-20T05:08:25Z</dcterms:created>
  <dcterms:modified xsi:type="dcterms:W3CDTF">2024-04-11T15:46:40Z</dcterms:modified>
</cp:coreProperties>
</file>